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143500" cx="9144000"/>
  <p:notesSz cx="6858000" cy="9144000"/>
  <p:embeddedFontLst>
    <p:embeddedFont>
      <p:font typeface="PT Sans Narrow"/>
      <p:regular r:id="rId54"/>
      <p:bold r:id="rId55"/>
    </p:embeddedFont>
    <p:embeddedFont>
      <p:font typeface="Open Sans"/>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3B022BD-1AE8-4A6F-8A97-88C9E940E86F}">
  <a:tblStyle styleId="{F3B022BD-1AE8-4A6F-8A97-88C9E940E86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PTSansNarrow-bold.fntdata"/><Relationship Id="rId10" Type="http://schemas.openxmlformats.org/officeDocument/2006/relationships/slide" Target="slides/slide4.xml"/><Relationship Id="rId54" Type="http://schemas.openxmlformats.org/officeDocument/2006/relationships/font" Target="fonts/PTSansNarrow-regular.fntdata"/><Relationship Id="rId13" Type="http://schemas.openxmlformats.org/officeDocument/2006/relationships/slide" Target="slides/slide7.xml"/><Relationship Id="rId57" Type="http://schemas.openxmlformats.org/officeDocument/2006/relationships/font" Target="fonts/OpenSans-bold.fntdata"/><Relationship Id="rId12" Type="http://schemas.openxmlformats.org/officeDocument/2006/relationships/slide" Target="slides/slide6.xml"/><Relationship Id="rId56" Type="http://schemas.openxmlformats.org/officeDocument/2006/relationships/font" Target="fonts/OpenSans-regular.fntdata"/><Relationship Id="rId15" Type="http://schemas.openxmlformats.org/officeDocument/2006/relationships/slide" Target="slides/slide9.xml"/><Relationship Id="rId59" Type="http://schemas.openxmlformats.org/officeDocument/2006/relationships/font" Target="fonts/OpenSans-boldItalic.fntdata"/><Relationship Id="rId14" Type="http://schemas.openxmlformats.org/officeDocument/2006/relationships/slide" Target="slides/slide8.xml"/><Relationship Id="rId58" Type="http://schemas.openxmlformats.org/officeDocument/2006/relationships/font" Target="fonts/OpenSans-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e85698e03c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e85698e03c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e85698e03c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e85698e03c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85698e03c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e85698e03c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e85698e03c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e85698e03c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e85698e03c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e85698e03c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e85698e03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e85698e03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e85698e03c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e85698e03c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e85698e03c_0_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e85698e03c_0_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e85698e03c_0_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e85698e03c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e85698e03c_0_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e85698e03c_0_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e85698e03c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e85698e03c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e85698e03c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e85698e03c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e85698e03c_0_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e85698e03c_0_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e85698e03c_0_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e85698e03c_0_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e85698e03c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e85698e03c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e85698e03c_0_1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e85698e03c_0_1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e85698e03c_0_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e85698e03c_0_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e85698e03c_0_1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e85698e03c_0_1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e85698e03c_0_1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e85698e03c_0_1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e85698e03c_0_1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e85698e03c_0_1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751456a2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751456a2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e85698e03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e85698e03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e85698e03c_0_1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e85698e03c_0_1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e85698e03c_0_1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e85698e03c_0_1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e85698e03c_0_1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e85698e03c_0_1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e85698e03c_0_1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e85698e03c_0_1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e88fa5387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e88fa5387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e85698e03c_0_1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e85698e03c_0_1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e85698e03c_0_1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e85698e03c_0_1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e85698e03c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e85698e03c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e85698e03c_0_1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e85698e03c_0_1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e85698e03c_0_1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e85698e03c_0_1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e85698e03c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e85698e03c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e85698e03c_0_1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2e85698e03c_0_1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e85698e03c_0_1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e85698e03c_0_1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e85698e03c_0_1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2e85698e03c_0_1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2e90e64a5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2e90e64a5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2751456a24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2751456a24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e85698e03c_0_1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2e85698e03c_0_1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e85698e03c_0_1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e85698e03c_0_1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eb72dc120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eb72dc120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e85698e03c_0_1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e85698e03c_0_1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e85698e03c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e85698e03c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e85698e03c_0_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e85698e03c_0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e85698e03c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e85698e03c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e85698e03c_0_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e85698e03c_0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2.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7.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15.png"/><Relationship Id="rId5"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docs.google.com/presentation/d/1USQrsLDq276-W_XptNVbxH2zSrA5TdnCdC98zk5NH_M/edit?usp=sharing"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4.png"/><Relationship Id="rId4" Type="http://schemas.openxmlformats.org/officeDocument/2006/relationships/image" Target="../media/image26.png"/><Relationship Id="rId5" Type="http://schemas.openxmlformats.org/officeDocument/2006/relationships/image" Target="../media/image28.png"/><Relationship Id="rId6" Type="http://schemas.openxmlformats.org/officeDocument/2006/relationships/image" Target="../media/image36.png"/><Relationship Id="rId7"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0.png"/><Relationship Id="rId4" Type="http://schemas.openxmlformats.org/officeDocument/2006/relationships/image" Target="../media/image33.png"/><Relationship Id="rId5" Type="http://schemas.openxmlformats.org/officeDocument/2006/relationships/image" Target="../media/image37.png"/><Relationship Id="rId6" Type="http://schemas.openxmlformats.org/officeDocument/2006/relationships/image" Target="../media/image25.png"/><Relationship Id="rId7" Type="http://schemas.openxmlformats.org/officeDocument/2006/relationships/image" Target="../media/image3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3.png"/><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41.png"/><Relationship Id="rId4" Type="http://schemas.openxmlformats.org/officeDocument/2006/relationships/image" Target="../media/image3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63.png"/><Relationship Id="rId4" Type="http://schemas.openxmlformats.org/officeDocument/2006/relationships/image" Target="../media/image47.png"/><Relationship Id="rId5" Type="http://schemas.openxmlformats.org/officeDocument/2006/relationships/image" Target="../media/image3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42.png"/><Relationship Id="rId4" Type="http://schemas.openxmlformats.org/officeDocument/2006/relationships/image" Target="../media/image46.png"/><Relationship Id="rId5" Type="http://schemas.openxmlformats.org/officeDocument/2006/relationships/image" Target="../media/image3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sci-hub.se/10.1016/j.tsf.2008.08.081" TargetMode="External"/><Relationship Id="rId4" Type="http://schemas.openxmlformats.org/officeDocument/2006/relationships/image" Target="../media/image5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4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4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45.png"/><Relationship Id="rId4" Type="http://schemas.openxmlformats.org/officeDocument/2006/relationships/image" Target="../media/image5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53.png"/><Relationship Id="rId4" Type="http://schemas.openxmlformats.org/officeDocument/2006/relationships/image" Target="../media/image5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54.png"/><Relationship Id="rId4" Type="http://schemas.openxmlformats.org/officeDocument/2006/relationships/image" Target="../media/image55.png"/><Relationship Id="rId5" Type="http://schemas.openxmlformats.org/officeDocument/2006/relationships/image" Target="../media/image48.png"/><Relationship Id="rId6" Type="http://schemas.openxmlformats.org/officeDocument/2006/relationships/image" Target="../media/image6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50.png"/><Relationship Id="rId4" Type="http://schemas.openxmlformats.org/officeDocument/2006/relationships/image" Target="../media/image56.png"/><Relationship Id="rId5" Type="http://schemas.openxmlformats.org/officeDocument/2006/relationships/image" Target="../media/image58.png"/><Relationship Id="rId6" Type="http://schemas.openxmlformats.org/officeDocument/2006/relationships/image" Target="../media/image6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5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6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4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t>SRIP Report</a:t>
            </a:r>
            <a:endParaRPr/>
          </a:p>
        </p:txBody>
      </p:sp>
      <p:sp>
        <p:nvSpPr>
          <p:cNvPr id="67" name="Google Shape;67;p13"/>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p>
            <a:pPr indent="457200" lvl="0" marL="3200400" rtl="0" algn="l">
              <a:spcBef>
                <a:spcPts val="0"/>
              </a:spcBef>
              <a:spcAft>
                <a:spcPts val="0"/>
              </a:spcAft>
              <a:buNone/>
            </a:pPr>
            <a:r>
              <a:rPr lang="en-GB"/>
              <a:t>- </a:t>
            </a:r>
            <a:r>
              <a:rPr lang="en-GB"/>
              <a:t>Jay 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t>ML/DL models</a:t>
            </a:r>
            <a:endParaRPr sz="4100"/>
          </a:p>
        </p:txBody>
      </p:sp>
      <p:sp>
        <p:nvSpPr>
          <p:cNvPr id="139" name="Google Shape;139;p22"/>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595959"/>
                </a:solidFill>
                <a:latin typeface="Arial"/>
                <a:ea typeface="Arial"/>
                <a:cs typeface="Arial"/>
                <a:sym typeface="Arial"/>
              </a:rPr>
              <a:t>Models created: </a:t>
            </a:r>
            <a:endParaRPr>
              <a:solidFill>
                <a:srgbClr val="595959"/>
              </a:solidFill>
              <a:latin typeface="Arial"/>
              <a:ea typeface="Arial"/>
              <a:cs typeface="Arial"/>
              <a:sym typeface="Arial"/>
            </a:endParaRPr>
          </a:p>
          <a:p>
            <a:pPr indent="-330200" lvl="0" marL="914400" rtl="0" algn="l">
              <a:spcBef>
                <a:spcPts val="1200"/>
              </a:spcBef>
              <a:spcAft>
                <a:spcPts val="0"/>
              </a:spcAft>
              <a:buClr>
                <a:srgbClr val="595959"/>
              </a:buClr>
              <a:buSzPts val="1600"/>
              <a:buFont typeface="Arial"/>
              <a:buChar char="●"/>
            </a:pPr>
            <a:r>
              <a:rPr lang="en-GB" sz="1600">
                <a:solidFill>
                  <a:srgbClr val="595959"/>
                </a:solidFill>
                <a:latin typeface="Arial"/>
                <a:ea typeface="Arial"/>
                <a:cs typeface="Arial"/>
                <a:sym typeface="Arial"/>
              </a:rPr>
              <a:t>Random Forest Regressor</a:t>
            </a:r>
            <a:endParaRPr sz="1600">
              <a:solidFill>
                <a:srgbClr val="595959"/>
              </a:solidFill>
              <a:latin typeface="Arial"/>
              <a:ea typeface="Arial"/>
              <a:cs typeface="Arial"/>
              <a:sym typeface="Arial"/>
            </a:endParaRPr>
          </a:p>
          <a:p>
            <a:pPr indent="-330200" lvl="0" marL="914400" rtl="0" algn="l">
              <a:spcBef>
                <a:spcPts val="1000"/>
              </a:spcBef>
              <a:spcAft>
                <a:spcPts val="0"/>
              </a:spcAft>
              <a:buClr>
                <a:srgbClr val="595959"/>
              </a:buClr>
              <a:buSzPts val="1600"/>
              <a:buFont typeface="Arial"/>
              <a:buChar char="●"/>
            </a:pPr>
            <a:r>
              <a:rPr lang="en-GB" sz="1600">
                <a:solidFill>
                  <a:srgbClr val="595959"/>
                </a:solidFill>
                <a:latin typeface="Arial"/>
                <a:ea typeface="Arial"/>
                <a:cs typeface="Arial"/>
                <a:sym typeface="Arial"/>
              </a:rPr>
              <a:t>GNN</a:t>
            </a:r>
            <a:endParaRPr sz="1600">
              <a:solidFill>
                <a:srgbClr val="595959"/>
              </a:solidFill>
              <a:latin typeface="Arial"/>
              <a:ea typeface="Arial"/>
              <a:cs typeface="Arial"/>
              <a:sym typeface="Arial"/>
            </a:endParaRPr>
          </a:p>
          <a:p>
            <a:pPr indent="-330200" lvl="0" marL="914400" rtl="0" algn="l">
              <a:spcBef>
                <a:spcPts val="1000"/>
              </a:spcBef>
              <a:spcAft>
                <a:spcPts val="1000"/>
              </a:spcAft>
              <a:buClr>
                <a:srgbClr val="595959"/>
              </a:buClr>
              <a:buSzPts val="1600"/>
              <a:buFont typeface="Arial"/>
              <a:buChar char="●"/>
            </a:pPr>
            <a:r>
              <a:rPr lang="en-GB" sz="1600">
                <a:solidFill>
                  <a:srgbClr val="595959"/>
                </a:solidFill>
                <a:latin typeface="Arial"/>
                <a:ea typeface="Arial"/>
                <a:cs typeface="Arial"/>
                <a:sym typeface="Arial"/>
              </a:rPr>
              <a:t>LSTM</a:t>
            </a:r>
            <a:endParaRPr sz="1600">
              <a:solidFill>
                <a:srgbClr val="595959"/>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0" lang="en-GB" sz="2800"/>
              <a:t>Random Forest Regressor - ML model</a:t>
            </a:r>
            <a:endParaRPr b="0" sz="2800"/>
          </a:p>
          <a:p>
            <a:pPr indent="0" lvl="0" marL="0" rtl="0" algn="l">
              <a:spcBef>
                <a:spcPts val="0"/>
              </a:spcBef>
              <a:spcAft>
                <a:spcPts val="0"/>
              </a:spcAft>
              <a:buNone/>
            </a:pPr>
            <a:r>
              <a:t/>
            </a:r>
            <a:endParaRPr b="0" sz="2800"/>
          </a:p>
        </p:txBody>
      </p:sp>
      <p:sp>
        <p:nvSpPr>
          <p:cNvPr id="145" name="Google Shape;145;p23"/>
          <p:cNvSpPr txBox="1"/>
          <p:nvPr>
            <p:ph idx="1" type="body"/>
          </p:nvPr>
        </p:nvSpPr>
        <p:spPr>
          <a:xfrm>
            <a:off x="311700" y="1152475"/>
            <a:ext cx="8577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latin typeface="Arial"/>
                <a:ea typeface="Arial"/>
                <a:cs typeface="Arial"/>
                <a:sym typeface="Arial"/>
              </a:rPr>
              <a:t>It’s nothing but an ensemble technique which uses Random Forest (Basically multiple Decision Trees and picks best one) and Regression methods for predictions.</a:t>
            </a:r>
            <a:endParaRPr>
              <a:latin typeface="Arial"/>
              <a:ea typeface="Arial"/>
              <a:cs typeface="Arial"/>
              <a:sym typeface="Arial"/>
            </a:endParaRPr>
          </a:p>
        </p:txBody>
      </p:sp>
      <p:pic>
        <p:nvPicPr>
          <p:cNvPr id="146" name="Google Shape;146;p23"/>
          <p:cNvPicPr preferRelativeResize="0"/>
          <p:nvPr/>
        </p:nvPicPr>
        <p:blipFill>
          <a:blip r:embed="rId3">
            <a:alphaModFix/>
          </a:blip>
          <a:stretch>
            <a:fillRect/>
          </a:stretch>
        </p:blipFill>
        <p:spPr>
          <a:xfrm>
            <a:off x="595999" y="2327850"/>
            <a:ext cx="3494375" cy="2427426"/>
          </a:xfrm>
          <a:prstGeom prst="rect">
            <a:avLst/>
          </a:prstGeom>
          <a:noFill/>
          <a:ln>
            <a:noFill/>
          </a:ln>
        </p:spPr>
      </p:pic>
      <p:pic>
        <p:nvPicPr>
          <p:cNvPr id="147" name="Google Shape;147;p23"/>
          <p:cNvPicPr preferRelativeResize="0"/>
          <p:nvPr/>
        </p:nvPicPr>
        <p:blipFill>
          <a:blip r:embed="rId4">
            <a:alphaModFix/>
          </a:blip>
          <a:stretch>
            <a:fillRect/>
          </a:stretch>
        </p:blipFill>
        <p:spPr>
          <a:xfrm>
            <a:off x="4392776" y="2141273"/>
            <a:ext cx="4337376" cy="2668775"/>
          </a:xfrm>
          <a:prstGeom prst="rect">
            <a:avLst/>
          </a:prstGeom>
          <a:noFill/>
          <a:ln>
            <a:noFill/>
          </a:ln>
        </p:spPr>
      </p:pic>
      <p:cxnSp>
        <p:nvCxnSpPr>
          <p:cNvPr id="148" name="Google Shape;148;p23"/>
          <p:cNvCxnSpPr/>
          <p:nvPr/>
        </p:nvCxnSpPr>
        <p:spPr>
          <a:xfrm flipH="1" rot="10800000">
            <a:off x="988400" y="3896325"/>
            <a:ext cx="456000" cy="784800"/>
          </a:xfrm>
          <a:prstGeom prst="straightConnector1">
            <a:avLst/>
          </a:prstGeom>
          <a:noFill/>
          <a:ln cap="flat" cmpd="sng" w="9525">
            <a:solidFill>
              <a:schemeClr val="dk2"/>
            </a:solidFill>
            <a:prstDash val="solid"/>
            <a:round/>
            <a:headEnd len="med" w="med" type="none"/>
            <a:tailEnd len="med" w="med" type="triangle"/>
          </a:ln>
        </p:spPr>
      </p:cxnSp>
      <p:sp>
        <p:nvSpPr>
          <p:cNvPr id="149" name="Google Shape;149;p23"/>
          <p:cNvSpPr txBox="1"/>
          <p:nvPr/>
        </p:nvSpPr>
        <p:spPr>
          <a:xfrm>
            <a:off x="177025" y="4649400"/>
            <a:ext cx="2057400" cy="3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A Decision Tree</a:t>
            </a:r>
            <a:endParaRPr sz="18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2800"/>
              <a:t>Model’s Performance</a:t>
            </a:r>
            <a:endParaRPr b="0" sz="2800"/>
          </a:p>
          <a:p>
            <a:pPr indent="0" lvl="0" marL="0" rtl="0" algn="l">
              <a:spcBef>
                <a:spcPts val="0"/>
              </a:spcBef>
              <a:spcAft>
                <a:spcPts val="0"/>
              </a:spcAft>
              <a:buNone/>
            </a:pPr>
            <a:r>
              <a:t/>
            </a:r>
            <a:endParaRPr/>
          </a:p>
        </p:txBody>
      </p:sp>
      <p:sp>
        <p:nvSpPr>
          <p:cNvPr id="155" name="Google Shape;155;p24"/>
          <p:cNvSpPr txBox="1"/>
          <p:nvPr>
            <p:ph idx="1" type="body"/>
          </p:nvPr>
        </p:nvSpPr>
        <p:spPr>
          <a:xfrm>
            <a:off x="311700" y="1152475"/>
            <a:ext cx="3508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t>Predictions:</a:t>
            </a:r>
            <a:endParaRPr/>
          </a:p>
        </p:txBody>
      </p:sp>
      <p:pic>
        <p:nvPicPr>
          <p:cNvPr id="156" name="Google Shape;156;p24"/>
          <p:cNvPicPr preferRelativeResize="0"/>
          <p:nvPr/>
        </p:nvPicPr>
        <p:blipFill>
          <a:blip r:embed="rId3">
            <a:alphaModFix/>
          </a:blip>
          <a:stretch>
            <a:fillRect/>
          </a:stretch>
        </p:blipFill>
        <p:spPr>
          <a:xfrm>
            <a:off x="354125" y="1705887"/>
            <a:ext cx="3551225" cy="2822200"/>
          </a:xfrm>
          <a:prstGeom prst="rect">
            <a:avLst/>
          </a:prstGeom>
          <a:noFill/>
          <a:ln>
            <a:noFill/>
          </a:ln>
        </p:spPr>
      </p:pic>
      <p:pic>
        <p:nvPicPr>
          <p:cNvPr id="157" name="Google Shape;157;p24"/>
          <p:cNvPicPr preferRelativeResize="0"/>
          <p:nvPr/>
        </p:nvPicPr>
        <p:blipFill>
          <a:blip r:embed="rId4">
            <a:alphaModFix/>
          </a:blip>
          <a:stretch>
            <a:fillRect/>
          </a:stretch>
        </p:blipFill>
        <p:spPr>
          <a:xfrm>
            <a:off x="4689600" y="1705875"/>
            <a:ext cx="3625500" cy="2961575"/>
          </a:xfrm>
          <a:prstGeom prst="rect">
            <a:avLst/>
          </a:prstGeom>
          <a:noFill/>
          <a:ln>
            <a:noFill/>
          </a:ln>
        </p:spPr>
      </p:pic>
      <p:sp>
        <p:nvSpPr>
          <p:cNvPr id="158" name="Google Shape;158;p24"/>
          <p:cNvSpPr txBox="1"/>
          <p:nvPr/>
        </p:nvSpPr>
        <p:spPr>
          <a:xfrm>
            <a:off x="6883200" y="2029825"/>
            <a:ext cx="1431900" cy="40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800">
                <a:solidFill>
                  <a:schemeClr val="dk2"/>
                </a:solidFill>
              </a:rPr>
              <a:t>Blue: Predicted Values</a:t>
            </a:r>
            <a:endParaRPr b="1" sz="800">
              <a:solidFill>
                <a:schemeClr val="dk2"/>
              </a:solidFill>
            </a:endParaRPr>
          </a:p>
          <a:p>
            <a:pPr indent="0" lvl="0" marL="0" rtl="0" algn="l">
              <a:spcBef>
                <a:spcPts val="0"/>
              </a:spcBef>
              <a:spcAft>
                <a:spcPts val="0"/>
              </a:spcAft>
              <a:buNone/>
            </a:pPr>
            <a:r>
              <a:rPr b="1" lang="en-GB" sz="800">
                <a:solidFill>
                  <a:schemeClr val="dk2"/>
                </a:solidFill>
              </a:rPr>
              <a:t>Red: True Values</a:t>
            </a:r>
            <a:endParaRPr b="1" sz="800">
              <a:solidFill>
                <a:schemeClr val="dk2"/>
              </a:solidFill>
            </a:endParaRPr>
          </a:p>
        </p:txBody>
      </p:sp>
      <p:sp>
        <p:nvSpPr>
          <p:cNvPr id="159" name="Google Shape;159;p24"/>
          <p:cNvSpPr txBox="1"/>
          <p:nvPr/>
        </p:nvSpPr>
        <p:spPr>
          <a:xfrm>
            <a:off x="2473450" y="2029825"/>
            <a:ext cx="1431900" cy="40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800">
                <a:solidFill>
                  <a:schemeClr val="dk2"/>
                </a:solidFill>
              </a:rPr>
              <a:t>Blue: Predicted Values</a:t>
            </a:r>
            <a:endParaRPr b="1" sz="800">
              <a:solidFill>
                <a:schemeClr val="dk2"/>
              </a:solidFill>
            </a:endParaRPr>
          </a:p>
          <a:p>
            <a:pPr indent="0" lvl="0" marL="0" rtl="0" algn="l">
              <a:spcBef>
                <a:spcPts val="0"/>
              </a:spcBef>
              <a:spcAft>
                <a:spcPts val="0"/>
              </a:spcAft>
              <a:buNone/>
            </a:pPr>
            <a:r>
              <a:rPr b="1" lang="en-GB" sz="800">
                <a:solidFill>
                  <a:schemeClr val="dk2"/>
                </a:solidFill>
              </a:rPr>
              <a:t>Red: True Values</a:t>
            </a:r>
            <a:endParaRPr b="1" sz="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2800"/>
              <a:t>Graph Neural Network (GNN) - Dl model</a:t>
            </a:r>
            <a:endParaRPr b="0" sz="2800"/>
          </a:p>
        </p:txBody>
      </p:sp>
      <p:sp>
        <p:nvSpPr>
          <p:cNvPr id="165" name="Google Shape;165;p25"/>
          <p:cNvSpPr txBox="1"/>
          <p:nvPr>
            <p:ph idx="1" type="body"/>
          </p:nvPr>
        </p:nvSpPr>
        <p:spPr>
          <a:xfrm>
            <a:off x="311700" y="895075"/>
            <a:ext cx="8520600" cy="3673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Arial"/>
              <a:buChar char="-"/>
            </a:pPr>
            <a:r>
              <a:rPr lang="en-GB" sz="1300">
                <a:latin typeface="Arial"/>
                <a:ea typeface="Arial"/>
                <a:cs typeface="Arial"/>
                <a:sym typeface="Arial"/>
              </a:rPr>
              <a:t>It is basically a model which</a:t>
            </a:r>
            <a:r>
              <a:rPr lang="en-GB">
                <a:latin typeface="Arial"/>
                <a:ea typeface="Arial"/>
                <a:cs typeface="Arial"/>
                <a:sym typeface="Arial"/>
              </a:rPr>
              <a:t> </a:t>
            </a:r>
            <a:r>
              <a:rPr lang="en-GB" sz="1300">
                <a:latin typeface="Arial"/>
                <a:ea typeface="Arial"/>
                <a:cs typeface="Arial"/>
                <a:sym typeface="Arial"/>
              </a:rPr>
              <a:t>can be applied directly to data that can be represented as graphs without prior knowledge of every component within the graph.</a:t>
            </a:r>
            <a:endParaRPr sz="1900">
              <a:latin typeface="Arial"/>
              <a:ea typeface="Arial"/>
              <a:cs typeface="Arial"/>
              <a:sym typeface="Arial"/>
            </a:endParaRPr>
          </a:p>
        </p:txBody>
      </p:sp>
      <p:pic>
        <p:nvPicPr>
          <p:cNvPr id="166" name="Google Shape;166;p25"/>
          <p:cNvPicPr preferRelativeResize="0"/>
          <p:nvPr/>
        </p:nvPicPr>
        <p:blipFill>
          <a:blip r:embed="rId3">
            <a:alphaModFix/>
          </a:blip>
          <a:stretch>
            <a:fillRect/>
          </a:stretch>
        </p:blipFill>
        <p:spPr>
          <a:xfrm>
            <a:off x="608725" y="1712725"/>
            <a:ext cx="8096250" cy="2400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2800"/>
              <a:t>Model’s Performance</a:t>
            </a:r>
            <a:endParaRPr b="0" sz="2800"/>
          </a:p>
          <a:p>
            <a:pPr indent="0" lvl="0" marL="0" rtl="0" algn="l">
              <a:spcBef>
                <a:spcPts val="0"/>
              </a:spcBef>
              <a:spcAft>
                <a:spcPts val="0"/>
              </a:spcAft>
              <a:buNone/>
            </a:pPr>
            <a:r>
              <a:t/>
            </a:r>
            <a:endParaRPr/>
          </a:p>
        </p:txBody>
      </p:sp>
      <p:sp>
        <p:nvSpPr>
          <p:cNvPr id="172" name="Google Shape;172;p26"/>
          <p:cNvSpPr txBox="1"/>
          <p:nvPr>
            <p:ph idx="1" type="body"/>
          </p:nvPr>
        </p:nvSpPr>
        <p:spPr>
          <a:xfrm>
            <a:off x="311700" y="1152475"/>
            <a:ext cx="3508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t>Predictions:</a:t>
            </a:r>
            <a:endParaRPr/>
          </a:p>
        </p:txBody>
      </p:sp>
      <p:pic>
        <p:nvPicPr>
          <p:cNvPr id="173" name="Google Shape;173;p26"/>
          <p:cNvPicPr preferRelativeResize="0"/>
          <p:nvPr/>
        </p:nvPicPr>
        <p:blipFill>
          <a:blip r:embed="rId3">
            <a:alphaModFix/>
          </a:blip>
          <a:stretch>
            <a:fillRect/>
          </a:stretch>
        </p:blipFill>
        <p:spPr>
          <a:xfrm>
            <a:off x="5156249" y="1714700"/>
            <a:ext cx="3382350" cy="2577350"/>
          </a:xfrm>
          <a:prstGeom prst="rect">
            <a:avLst/>
          </a:prstGeom>
          <a:noFill/>
          <a:ln>
            <a:noFill/>
          </a:ln>
        </p:spPr>
      </p:pic>
      <p:pic>
        <p:nvPicPr>
          <p:cNvPr id="174" name="Google Shape;174;p26"/>
          <p:cNvPicPr preferRelativeResize="0"/>
          <p:nvPr/>
        </p:nvPicPr>
        <p:blipFill>
          <a:blip r:embed="rId4">
            <a:alphaModFix/>
          </a:blip>
          <a:stretch>
            <a:fillRect/>
          </a:stretch>
        </p:blipFill>
        <p:spPr>
          <a:xfrm>
            <a:off x="688675" y="1733225"/>
            <a:ext cx="3382350" cy="254029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2800"/>
              <a:t>Long Short Term Memory (LSTM) Model - DL model</a:t>
            </a:r>
            <a:endParaRPr b="0" sz="2800"/>
          </a:p>
        </p:txBody>
      </p:sp>
      <p:pic>
        <p:nvPicPr>
          <p:cNvPr id="180" name="Google Shape;180;p27"/>
          <p:cNvPicPr preferRelativeResize="0"/>
          <p:nvPr/>
        </p:nvPicPr>
        <p:blipFill>
          <a:blip r:embed="rId3">
            <a:alphaModFix/>
          </a:blip>
          <a:stretch>
            <a:fillRect/>
          </a:stretch>
        </p:blipFill>
        <p:spPr>
          <a:xfrm>
            <a:off x="2279802" y="1017713"/>
            <a:ext cx="5920650" cy="3920775"/>
          </a:xfrm>
          <a:prstGeom prst="rect">
            <a:avLst/>
          </a:prstGeom>
          <a:noFill/>
          <a:ln>
            <a:noFill/>
          </a:ln>
        </p:spPr>
      </p:pic>
      <p:cxnSp>
        <p:nvCxnSpPr>
          <p:cNvPr id="181" name="Google Shape;181;p27"/>
          <p:cNvCxnSpPr/>
          <p:nvPr/>
        </p:nvCxnSpPr>
        <p:spPr>
          <a:xfrm flipH="1" rot="10800000">
            <a:off x="1370175" y="1637475"/>
            <a:ext cx="1134900" cy="275700"/>
          </a:xfrm>
          <a:prstGeom prst="straightConnector1">
            <a:avLst/>
          </a:prstGeom>
          <a:noFill/>
          <a:ln cap="flat" cmpd="sng" w="9525">
            <a:solidFill>
              <a:schemeClr val="dk2"/>
            </a:solidFill>
            <a:prstDash val="solid"/>
            <a:round/>
            <a:headEnd len="med" w="med" type="none"/>
            <a:tailEnd len="med" w="med" type="triangle"/>
          </a:ln>
        </p:spPr>
      </p:cxnSp>
      <p:cxnSp>
        <p:nvCxnSpPr>
          <p:cNvPr id="182" name="Google Shape;182;p27"/>
          <p:cNvCxnSpPr/>
          <p:nvPr/>
        </p:nvCxnSpPr>
        <p:spPr>
          <a:xfrm>
            <a:off x="1412600" y="3143375"/>
            <a:ext cx="1113600" cy="466500"/>
          </a:xfrm>
          <a:prstGeom prst="straightConnector1">
            <a:avLst/>
          </a:prstGeom>
          <a:noFill/>
          <a:ln cap="flat" cmpd="sng" w="9525">
            <a:solidFill>
              <a:schemeClr val="dk2"/>
            </a:solidFill>
            <a:prstDash val="solid"/>
            <a:round/>
            <a:headEnd len="med" w="med" type="none"/>
            <a:tailEnd len="med" w="med" type="triangle"/>
          </a:ln>
        </p:spPr>
      </p:cxnSp>
      <p:cxnSp>
        <p:nvCxnSpPr>
          <p:cNvPr id="183" name="Google Shape;183;p27"/>
          <p:cNvCxnSpPr/>
          <p:nvPr/>
        </p:nvCxnSpPr>
        <p:spPr>
          <a:xfrm rot="10800000">
            <a:off x="5527300" y="4458275"/>
            <a:ext cx="625800" cy="350100"/>
          </a:xfrm>
          <a:prstGeom prst="straightConnector1">
            <a:avLst/>
          </a:prstGeom>
          <a:noFill/>
          <a:ln cap="flat" cmpd="sng" w="9525">
            <a:solidFill>
              <a:schemeClr val="dk2"/>
            </a:solidFill>
            <a:prstDash val="solid"/>
            <a:round/>
            <a:headEnd len="med" w="med" type="none"/>
            <a:tailEnd len="med" w="med" type="triangle"/>
          </a:ln>
        </p:spPr>
      </p:cxnSp>
      <p:sp>
        <p:nvSpPr>
          <p:cNvPr id="184" name="Google Shape;184;p27"/>
          <p:cNvSpPr txBox="1"/>
          <p:nvPr/>
        </p:nvSpPr>
        <p:spPr>
          <a:xfrm>
            <a:off x="0" y="1594950"/>
            <a:ext cx="1518600" cy="97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Long term memory</a:t>
            </a:r>
            <a:endParaRPr sz="1800">
              <a:solidFill>
                <a:schemeClr val="dk2"/>
              </a:solidFill>
            </a:endParaRPr>
          </a:p>
        </p:txBody>
      </p:sp>
      <p:sp>
        <p:nvSpPr>
          <p:cNvPr id="185" name="Google Shape;185;p27"/>
          <p:cNvSpPr txBox="1"/>
          <p:nvPr/>
        </p:nvSpPr>
        <p:spPr>
          <a:xfrm>
            <a:off x="53075" y="2807850"/>
            <a:ext cx="1518600" cy="97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Short term memory</a:t>
            </a:r>
            <a:endParaRPr sz="1800">
              <a:solidFill>
                <a:schemeClr val="dk2"/>
              </a:solidFill>
            </a:endParaRPr>
          </a:p>
        </p:txBody>
      </p:sp>
      <p:sp>
        <p:nvSpPr>
          <p:cNvPr id="186" name="Google Shape;186;p27"/>
          <p:cNvSpPr txBox="1"/>
          <p:nvPr/>
        </p:nvSpPr>
        <p:spPr>
          <a:xfrm>
            <a:off x="6217375" y="4301675"/>
            <a:ext cx="1307100" cy="66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Current Input</a:t>
            </a:r>
            <a:endParaRPr sz="1800">
              <a:solidFill>
                <a:schemeClr val="dk2"/>
              </a:solidFill>
            </a:endParaRPr>
          </a:p>
        </p:txBody>
      </p:sp>
      <p:cxnSp>
        <p:nvCxnSpPr>
          <p:cNvPr id="187" name="Google Shape;187;p27"/>
          <p:cNvCxnSpPr>
            <a:stCxn id="188" idx="1"/>
          </p:cNvCxnSpPr>
          <p:nvPr/>
        </p:nvCxnSpPr>
        <p:spPr>
          <a:xfrm flipH="1">
            <a:off x="3773950" y="1241075"/>
            <a:ext cx="396000" cy="226800"/>
          </a:xfrm>
          <a:prstGeom prst="straightConnector1">
            <a:avLst/>
          </a:prstGeom>
          <a:noFill/>
          <a:ln cap="flat" cmpd="sng" w="9525">
            <a:solidFill>
              <a:schemeClr val="dk2"/>
            </a:solidFill>
            <a:prstDash val="solid"/>
            <a:round/>
            <a:headEnd len="med" w="med" type="none"/>
            <a:tailEnd len="med" w="med" type="triangle"/>
          </a:ln>
        </p:spPr>
      </p:cxnSp>
      <p:cxnSp>
        <p:nvCxnSpPr>
          <p:cNvPr id="189" name="Google Shape;189;p27"/>
          <p:cNvCxnSpPr/>
          <p:nvPr/>
        </p:nvCxnSpPr>
        <p:spPr>
          <a:xfrm>
            <a:off x="4933525" y="1192025"/>
            <a:ext cx="490800" cy="98100"/>
          </a:xfrm>
          <a:prstGeom prst="straightConnector1">
            <a:avLst/>
          </a:prstGeom>
          <a:noFill/>
          <a:ln cap="flat" cmpd="sng" w="9525">
            <a:solidFill>
              <a:schemeClr val="dk2"/>
            </a:solidFill>
            <a:prstDash val="solid"/>
            <a:round/>
            <a:headEnd len="med" w="med" type="none"/>
            <a:tailEnd len="med" w="med" type="triangle"/>
          </a:ln>
        </p:spPr>
      </p:cxnSp>
      <p:sp>
        <p:nvSpPr>
          <p:cNvPr id="188" name="Google Shape;188;p27"/>
          <p:cNvSpPr txBox="1"/>
          <p:nvPr/>
        </p:nvSpPr>
        <p:spPr>
          <a:xfrm>
            <a:off x="4169950" y="909425"/>
            <a:ext cx="3040200" cy="66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solidFill>
                  <a:schemeClr val="dk2"/>
                </a:solidFill>
              </a:rPr>
              <a:t>All of these operations are element wise operations</a:t>
            </a:r>
            <a:endParaRPr sz="1100">
              <a:solidFill>
                <a:schemeClr val="dk2"/>
              </a:solidFill>
            </a:endParaRPr>
          </a:p>
        </p:txBody>
      </p:sp>
      <p:cxnSp>
        <p:nvCxnSpPr>
          <p:cNvPr id="190" name="Google Shape;190;p27"/>
          <p:cNvCxnSpPr/>
          <p:nvPr/>
        </p:nvCxnSpPr>
        <p:spPr>
          <a:xfrm flipH="1" rot="10800000">
            <a:off x="3215475" y="3217475"/>
            <a:ext cx="424200" cy="1166700"/>
          </a:xfrm>
          <a:prstGeom prst="straightConnector1">
            <a:avLst/>
          </a:prstGeom>
          <a:noFill/>
          <a:ln cap="flat" cmpd="sng" w="9525">
            <a:solidFill>
              <a:schemeClr val="dk2"/>
            </a:solidFill>
            <a:prstDash val="solid"/>
            <a:round/>
            <a:headEnd len="med" w="med" type="none"/>
            <a:tailEnd len="med" w="med" type="triangle"/>
          </a:ln>
        </p:spPr>
      </p:cxnSp>
      <p:sp>
        <p:nvSpPr>
          <p:cNvPr id="191" name="Google Shape;191;p27"/>
          <p:cNvSpPr txBox="1"/>
          <p:nvPr/>
        </p:nvSpPr>
        <p:spPr>
          <a:xfrm>
            <a:off x="1915425" y="4384175"/>
            <a:ext cx="2381700" cy="97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t>Determines what % of Long Term Memory should be remembered and passed forward</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2800"/>
              <a:t>Model’s Performance</a:t>
            </a:r>
            <a:endParaRPr b="0" sz="2800"/>
          </a:p>
          <a:p>
            <a:pPr indent="0" lvl="0" marL="0" rtl="0" algn="l">
              <a:spcBef>
                <a:spcPts val="0"/>
              </a:spcBef>
              <a:spcAft>
                <a:spcPts val="0"/>
              </a:spcAft>
              <a:buNone/>
            </a:pPr>
            <a:r>
              <a:t/>
            </a:r>
            <a:endParaRPr/>
          </a:p>
        </p:txBody>
      </p:sp>
      <p:sp>
        <p:nvSpPr>
          <p:cNvPr id="197" name="Google Shape;197;p28"/>
          <p:cNvSpPr txBox="1"/>
          <p:nvPr>
            <p:ph idx="1" type="body"/>
          </p:nvPr>
        </p:nvSpPr>
        <p:spPr>
          <a:xfrm>
            <a:off x="311700" y="1152475"/>
            <a:ext cx="3508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t>Predictions:</a:t>
            </a:r>
            <a:endParaRPr/>
          </a:p>
        </p:txBody>
      </p:sp>
      <p:grpSp>
        <p:nvGrpSpPr>
          <p:cNvPr id="198" name="Google Shape;198;p28"/>
          <p:cNvGrpSpPr/>
          <p:nvPr/>
        </p:nvGrpSpPr>
        <p:grpSpPr>
          <a:xfrm>
            <a:off x="7058525" y="1780342"/>
            <a:ext cx="1621375" cy="2167509"/>
            <a:chOff x="7210925" y="1018325"/>
            <a:chExt cx="1621375" cy="2040200"/>
          </a:xfrm>
        </p:grpSpPr>
        <p:pic>
          <p:nvPicPr>
            <p:cNvPr id="199" name="Google Shape;199;p28"/>
            <p:cNvPicPr preferRelativeResize="0"/>
            <p:nvPr/>
          </p:nvPicPr>
          <p:blipFill rotWithShape="1">
            <a:blip r:embed="rId3">
              <a:alphaModFix/>
            </a:blip>
            <a:srcRect b="44629" l="0" r="0" t="0"/>
            <a:stretch/>
          </p:blipFill>
          <p:spPr>
            <a:xfrm>
              <a:off x="8146775" y="1018325"/>
              <a:ext cx="685525" cy="2040200"/>
            </a:xfrm>
            <a:prstGeom prst="rect">
              <a:avLst/>
            </a:prstGeom>
            <a:noFill/>
            <a:ln>
              <a:noFill/>
            </a:ln>
          </p:spPr>
        </p:pic>
        <p:pic>
          <p:nvPicPr>
            <p:cNvPr id="200" name="Google Shape;200;p28"/>
            <p:cNvPicPr preferRelativeResize="0"/>
            <p:nvPr/>
          </p:nvPicPr>
          <p:blipFill rotWithShape="1">
            <a:blip r:embed="rId4">
              <a:alphaModFix/>
            </a:blip>
            <a:srcRect b="44629" l="0" r="0" t="0"/>
            <a:stretch/>
          </p:blipFill>
          <p:spPr>
            <a:xfrm>
              <a:off x="7210925" y="1018325"/>
              <a:ext cx="685525" cy="2040200"/>
            </a:xfrm>
            <a:prstGeom prst="rect">
              <a:avLst/>
            </a:prstGeom>
            <a:noFill/>
            <a:ln>
              <a:noFill/>
            </a:ln>
          </p:spPr>
        </p:pic>
      </p:grpSp>
      <p:pic>
        <p:nvPicPr>
          <p:cNvPr id="201" name="Google Shape;201;p28"/>
          <p:cNvPicPr preferRelativeResize="0"/>
          <p:nvPr/>
        </p:nvPicPr>
        <p:blipFill>
          <a:blip r:embed="rId5">
            <a:alphaModFix/>
          </a:blip>
          <a:stretch>
            <a:fillRect/>
          </a:stretch>
        </p:blipFill>
        <p:spPr>
          <a:xfrm>
            <a:off x="871750" y="1612625"/>
            <a:ext cx="4326950" cy="3267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3000"/>
              <a:t>LSTM with </a:t>
            </a:r>
            <a:r>
              <a:rPr b="0" lang="en-GB" sz="3000"/>
              <a:t>slight upgrade</a:t>
            </a:r>
            <a:endParaRPr b="0" sz="3000"/>
          </a:p>
        </p:txBody>
      </p:sp>
      <p:sp>
        <p:nvSpPr>
          <p:cNvPr id="207" name="Google Shape;207;p29"/>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t>As we know, CNN has convolutional layers which extracts important information/features from data, which is why it’s preferable and the output is shown below:</a:t>
            </a:r>
            <a:endParaRPr/>
          </a:p>
        </p:txBody>
      </p:sp>
      <p:pic>
        <p:nvPicPr>
          <p:cNvPr id="208" name="Google Shape;208;p29"/>
          <p:cNvPicPr preferRelativeResize="0"/>
          <p:nvPr/>
        </p:nvPicPr>
        <p:blipFill>
          <a:blip r:embed="rId3">
            <a:alphaModFix/>
          </a:blip>
          <a:stretch>
            <a:fillRect/>
          </a:stretch>
        </p:blipFill>
        <p:spPr>
          <a:xfrm>
            <a:off x="4749050" y="2444475"/>
            <a:ext cx="3829050" cy="1805799"/>
          </a:xfrm>
          <a:prstGeom prst="rect">
            <a:avLst/>
          </a:prstGeom>
          <a:noFill/>
          <a:ln>
            <a:noFill/>
          </a:ln>
        </p:spPr>
      </p:pic>
      <p:pic>
        <p:nvPicPr>
          <p:cNvPr id="209" name="Google Shape;209;p29"/>
          <p:cNvPicPr preferRelativeResize="0"/>
          <p:nvPr/>
        </p:nvPicPr>
        <p:blipFill>
          <a:blip r:embed="rId4">
            <a:alphaModFix/>
          </a:blip>
          <a:stretch>
            <a:fillRect/>
          </a:stretch>
        </p:blipFill>
        <p:spPr>
          <a:xfrm>
            <a:off x="311700" y="2571750"/>
            <a:ext cx="3829050" cy="1733550"/>
          </a:xfrm>
          <a:prstGeom prst="rect">
            <a:avLst/>
          </a:prstGeom>
          <a:noFill/>
          <a:ln>
            <a:noFill/>
          </a:ln>
        </p:spPr>
      </p:pic>
      <p:sp>
        <p:nvSpPr>
          <p:cNvPr id="210" name="Google Shape;210;p29"/>
          <p:cNvSpPr txBox="1"/>
          <p:nvPr/>
        </p:nvSpPr>
        <p:spPr>
          <a:xfrm>
            <a:off x="7094875" y="2243250"/>
            <a:ext cx="1370100" cy="4449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b="1" lang="en-GB" sz="800">
                <a:solidFill>
                  <a:schemeClr val="dk2"/>
                </a:solidFill>
              </a:rPr>
              <a:t>Blue: Predicted Values</a:t>
            </a:r>
            <a:endParaRPr b="1" sz="800">
              <a:solidFill>
                <a:schemeClr val="dk2"/>
              </a:solidFill>
            </a:endParaRPr>
          </a:p>
          <a:p>
            <a:pPr indent="0" lvl="0" marL="0" rtl="0" algn="l">
              <a:lnSpc>
                <a:spcPct val="120000"/>
              </a:lnSpc>
              <a:spcBef>
                <a:spcPts val="0"/>
              </a:spcBef>
              <a:spcAft>
                <a:spcPts val="0"/>
              </a:spcAft>
              <a:buNone/>
            </a:pPr>
            <a:r>
              <a:rPr b="1" lang="en-GB" sz="800">
                <a:solidFill>
                  <a:schemeClr val="dk2"/>
                </a:solidFill>
              </a:rPr>
              <a:t>Red: True Values</a:t>
            </a:r>
            <a:endParaRPr b="1" sz="800">
              <a:solidFill>
                <a:schemeClr val="dk2"/>
              </a:solidFill>
            </a:endParaRPr>
          </a:p>
          <a:p>
            <a:pPr indent="0" lvl="0" marL="0" rtl="0" algn="l">
              <a:lnSpc>
                <a:spcPct val="115000"/>
              </a:lnSpc>
              <a:spcBef>
                <a:spcPts val="0"/>
              </a:spcBef>
              <a:spcAft>
                <a:spcPts val="0"/>
              </a:spcAft>
              <a:buNone/>
            </a:pPr>
            <a:r>
              <a:t/>
            </a:r>
            <a:endParaRPr b="1" sz="800">
              <a:solidFill>
                <a:schemeClr val="dk2"/>
              </a:solidFill>
            </a:endParaRPr>
          </a:p>
        </p:txBody>
      </p:sp>
      <p:sp>
        <p:nvSpPr>
          <p:cNvPr id="211" name="Google Shape;211;p29"/>
          <p:cNvSpPr txBox="1"/>
          <p:nvPr/>
        </p:nvSpPr>
        <p:spPr>
          <a:xfrm>
            <a:off x="2676450" y="2243250"/>
            <a:ext cx="1370100" cy="4449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b="1" lang="en-GB" sz="800">
                <a:solidFill>
                  <a:schemeClr val="dk2"/>
                </a:solidFill>
              </a:rPr>
              <a:t>Blue: Predicted Values</a:t>
            </a:r>
            <a:endParaRPr b="1" sz="800">
              <a:solidFill>
                <a:schemeClr val="dk2"/>
              </a:solidFill>
            </a:endParaRPr>
          </a:p>
          <a:p>
            <a:pPr indent="0" lvl="0" marL="0" rtl="0" algn="l">
              <a:lnSpc>
                <a:spcPct val="120000"/>
              </a:lnSpc>
              <a:spcBef>
                <a:spcPts val="0"/>
              </a:spcBef>
              <a:spcAft>
                <a:spcPts val="0"/>
              </a:spcAft>
              <a:buNone/>
            </a:pPr>
            <a:r>
              <a:rPr b="1" lang="en-GB" sz="800">
                <a:solidFill>
                  <a:schemeClr val="dk2"/>
                </a:solidFill>
              </a:rPr>
              <a:t>Red: True Values</a:t>
            </a:r>
            <a:endParaRPr b="1" sz="800">
              <a:solidFill>
                <a:schemeClr val="dk2"/>
              </a:solidFill>
            </a:endParaRPr>
          </a:p>
          <a:p>
            <a:pPr indent="0" lvl="0" marL="0" rtl="0" algn="l">
              <a:lnSpc>
                <a:spcPct val="115000"/>
              </a:lnSpc>
              <a:spcBef>
                <a:spcPts val="0"/>
              </a:spcBef>
              <a:spcAft>
                <a:spcPts val="0"/>
              </a:spcAft>
              <a:buNone/>
            </a:pPr>
            <a:r>
              <a:t/>
            </a:r>
            <a:endParaRPr b="1" sz="800">
              <a:solidFill>
                <a:schemeClr val="dk2"/>
              </a:solidFill>
            </a:endParaRPr>
          </a:p>
        </p:txBody>
      </p:sp>
      <p:pic>
        <p:nvPicPr>
          <p:cNvPr id="212" name="Google Shape;212;p29"/>
          <p:cNvPicPr preferRelativeResize="0"/>
          <p:nvPr/>
        </p:nvPicPr>
        <p:blipFill>
          <a:blip r:embed="rId5">
            <a:alphaModFix/>
          </a:blip>
          <a:stretch>
            <a:fillRect/>
          </a:stretch>
        </p:blipFill>
        <p:spPr>
          <a:xfrm>
            <a:off x="7046522" y="69774"/>
            <a:ext cx="2001724" cy="121182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2800"/>
              <a:t>Best Model Performance</a:t>
            </a:r>
            <a:endParaRPr b="0" sz="2800"/>
          </a:p>
        </p:txBody>
      </p:sp>
      <p:sp>
        <p:nvSpPr>
          <p:cNvPr id="218" name="Google Shape;218;p30"/>
          <p:cNvSpPr txBox="1"/>
          <p:nvPr>
            <p:ph idx="1" type="body"/>
          </p:nvPr>
        </p:nvSpPr>
        <p:spPr>
          <a:xfrm>
            <a:off x="311700" y="1152425"/>
            <a:ext cx="8520600" cy="3416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t>LSTM (with or w/o slight upgrade) performs well with the accuracy of &gt;70% which can be seen from below: </a:t>
            </a:r>
            <a:endParaRPr/>
          </a:p>
        </p:txBody>
      </p:sp>
      <p:pic>
        <p:nvPicPr>
          <p:cNvPr id="219" name="Google Shape;219;p30"/>
          <p:cNvPicPr preferRelativeResize="0"/>
          <p:nvPr/>
        </p:nvPicPr>
        <p:blipFill>
          <a:blip r:embed="rId3">
            <a:alphaModFix/>
          </a:blip>
          <a:stretch>
            <a:fillRect/>
          </a:stretch>
        </p:blipFill>
        <p:spPr>
          <a:xfrm>
            <a:off x="311700" y="1991773"/>
            <a:ext cx="4011250" cy="2967350"/>
          </a:xfrm>
          <a:prstGeom prst="rect">
            <a:avLst/>
          </a:prstGeom>
          <a:noFill/>
          <a:ln>
            <a:noFill/>
          </a:ln>
        </p:spPr>
      </p:pic>
      <p:graphicFrame>
        <p:nvGraphicFramePr>
          <p:cNvPr id="220" name="Google Shape;220;p30"/>
          <p:cNvGraphicFramePr/>
          <p:nvPr/>
        </p:nvGraphicFramePr>
        <p:xfrm>
          <a:off x="4572000" y="1714325"/>
          <a:ext cx="3000000" cy="3000000"/>
        </p:xfrm>
        <a:graphic>
          <a:graphicData uri="http://schemas.openxmlformats.org/drawingml/2006/table">
            <a:tbl>
              <a:tblPr>
                <a:noFill/>
                <a:tableStyleId>{F3B022BD-1AE8-4A6F-8A97-88C9E940E86F}</a:tableStyleId>
              </a:tblPr>
              <a:tblGrid>
                <a:gridCol w="2367850"/>
                <a:gridCol w="1707650"/>
              </a:tblGrid>
              <a:tr h="343175">
                <a:tc>
                  <a:txBody>
                    <a:bodyPr/>
                    <a:lstStyle/>
                    <a:p>
                      <a:pPr indent="0" lvl="0" marL="0" rtl="0" algn="ctr">
                        <a:spcBef>
                          <a:spcPts val="0"/>
                        </a:spcBef>
                        <a:spcAft>
                          <a:spcPts val="0"/>
                        </a:spcAft>
                        <a:buNone/>
                      </a:pPr>
                      <a:r>
                        <a:rPr lang="en-GB"/>
                        <a:t>Model</a:t>
                      </a:r>
                      <a:endParaRPr/>
                    </a:p>
                  </a:txBody>
                  <a:tcPr marT="91425" marB="91425" marR="91425" marL="91425"/>
                </a:tc>
                <a:tc>
                  <a:txBody>
                    <a:bodyPr/>
                    <a:lstStyle/>
                    <a:p>
                      <a:pPr indent="0" lvl="0" marL="0" rtl="0" algn="ctr">
                        <a:spcBef>
                          <a:spcPts val="0"/>
                        </a:spcBef>
                        <a:spcAft>
                          <a:spcPts val="0"/>
                        </a:spcAft>
                        <a:buNone/>
                      </a:pPr>
                      <a:r>
                        <a:rPr lang="en-GB"/>
                        <a:t>Relative MAE (%)</a:t>
                      </a:r>
                      <a:endParaRPr/>
                    </a:p>
                  </a:txBody>
                  <a:tcPr marT="91425" marB="91425" marR="91425" marL="91425"/>
                </a:tc>
              </a:tr>
              <a:tr h="343175">
                <a:tc>
                  <a:txBody>
                    <a:bodyPr/>
                    <a:lstStyle/>
                    <a:p>
                      <a:pPr indent="0" lvl="0" marL="0" rtl="0" algn="ctr">
                        <a:spcBef>
                          <a:spcPts val="0"/>
                        </a:spcBef>
                        <a:spcAft>
                          <a:spcPts val="0"/>
                        </a:spcAft>
                        <a:buNone/>
                      </a:pPr>
                      <a:r>
                        <a:rPr lang="en-GB"/>
                        <a:t>Random Forest Regressor</a:t>
                      </a:r>
                      <a:endParaRPr/>
                    </a:p>
                  </a:txBody>
                  <a:tcPr marT="91425" marB="91425" marR="91425" marL="91425"/>
                </a:tc>
                <a:tc>
                  <a:txBody>
                    <a:bodyPr/>
                    <a:lstStyle/>
                    <a:p>
                      <a:pPr indent="0" lvl="0" marL="0" rtl="0" algn="ctr">
                        <a:spcBef>
                          <a:spcPts val="0"/>
                        </a:spcBef>
                        <a:spcAft>
                          <a:spcPts val="0"/>
                        </a:spcAft>
                        <a:buNone/>
                      </a:pPr>
                      <a:r>
                        <a:rPr lang="en-GB"/>
                        <a:t>23</a:t>
                      </a:r>
                      <a:endParaRPr/>
                    </a:p>
                  </a:txBody>
                  <a:tcPr marT="91425" marB="91425" marR="91425" marL="91425"/>
                </a:tc>
              </a:tr>
              <a:tr h="343175">
                <a:tc>
                  <a:txBody>
                    <a:bodyPr/>
                    <a:lstStyle/>
                    <a:p>
                      <a:pPr indent="0" lvl="0" marL="0" rtl="0" algn="ctr">
                        <a:spcBef>
                          <a:spcPts val="0"/>
                        </a:spcBef>
                        <a:spcAft>
                          <a:spcPts val="0"/>
                        </a:spcAft>
                        <a:buNone/>
                      </a:pPr>
                      <a:r>
                        <a:rPr lang="en-GB"/>
                        <a:t>GNN</a:t>
                      </a:r>
                      <a:endParaRPr/>
                    </a:p>
                  </a:txBody>
                  <a:tcPr marT="91425" marB="91425" marR="91425" marL="91425"/>
                </a:tc>
                <a:tc>
                  <a:txBody>
                    <a:bodyPr/>
                    <a:lstStyle/>
                    <a:p>
                      <a:pPr indent="0" lvl="0" marL="0" rtl="0" algn="ctr">
                        <a:spcBef>
                          <a:spcPts val="0"/>
                        </a:spcBef>
                        <a:spcAft>
                          <a:spcPts val="0"/>
                        </a:spcAft>
                        <a:buNone/>
                      </a:pPr>
                      <a:r>
                        <a:rPr lang="en-GB"/>
                        <a:t>31</a:t>
                      </a:r>
                      <a:endParaRPr/>
                    </a:p>
                  </a:txBody>
                  <a:tcPr marT="91425" marB="91425" marR="91425" marL="91425"/>
                </a:tc>
              </a:tr>
              <a:tr h="343175">
                <a:tc>
                  <a:txBody>
                    <a:bodyPr/>
                    <a:lstStyle/>
                    <a:p>
                      <a:pPr indent="0" lvl="0" marL="0" rtl="0" algn="ctr">
                        <a:spcBef>
                          <a:spcPts val="0"/>
                        </a:spcBef>
                        <a:spcAft>
                          <a:spcPts val="0"/>
                        </a:spcAft>
                        <a:buNone/>
                      </a:pPr>
                      <a:r>
                        <a:rPr lang="en-GB"/>
                        <a:t>LSTM</a:t>
                      </a:r>
                      <a:endParaRPr/>
                    </a:p>
                  </a:txBody>
                  <a:tcPr marT="91425" marB="91425" marR="91425" marL="91425"/>
                </a:tc>
                <a:tc>
                  <a:txBody>
                    <a:bodyPr/>
                    <a:lstStyle/>
                    <a:p>
                      <a:pPr indent="0" lvl="0" marL="0" rtl="0" algn="ctr">
                        <a:spcBef>
                          <a:spcPts val="0"/>
                        </a:spcBef>
                        <a:spcAft>
                          <a:spcPts val="0"/>
                        </a:spcAft>
                        <a:buNone/>
                      </a:pPr>
                      <a:r>
                        <a:rPr lang="en-GB"/>
                        <a:t>16</a:t>
                      </a:r>
                      <a:endParaRPr/>
                    </a:p>
                  </a:txBody>
                  <a:tcPr marT="91425" marB="91425" marR="91425" marL="91425"/>
                </a:tc>
              </a:tr>
              <a:tr h="343175">
                <a:tc>
                  <a:txBody>
                    <a:bodyPr/>
                    <a:lstStyle/>
                    <a:p>
                      <a:pPr indent="0" lvl="0" marL="0" rtl="0" algn="ctr">
                        <a:spcBef>
                          <a:spcPts val="0"/>
                        </a:spcBef>
                        <a:spcAft>
                          <a:spcPts val="0"/>
                        </a:spcAft>
                        <a:buNone/>
                      </a:pPr>
                      <a:r>
                        <a:rPr lang="en-GB"/>
                        <a:t>LSTM with slight upgrade</a:t>
                      </a:r>
                      <a:endParaRPr/>
                    </a:p>
                  </a:txBody>
                  <a:tcPr marT="91425" marB="91425" marR="91425" marL="91425"/>
                </a:tc>
                <a:tc>
                  <a:txBody>
                    <a:bodyPr/>
                    <a:lstStyle/>
                    <a:p>
                      <a:pPr indent="0" lvl="0" marL="0" rtl="0" algn="ctr">
                        <a:spcBef>
                          <a:spcPts val="0"/>
                        </a:spcBef>
                        <a:spcAft>
                          <a:spcPts val="0"/>
                        </a:spcAft>
                        <a:buNone/>
                      </a:pPr>
                      <a:r>
                        <a:rPr lang="en-GB"/>
                        <a:t>12</a:t>
                      </a:r>
                      <a:endParaRPr/>
                    </a:p>
                  </a:txBody>
                  <a:tcPr marT="91425" marB="91425" marR="91425" marL="91425"/>
                </a:tc>
              </a:tr>
            </a:tbl>
          </a:graphicData>
        </a:graphic>
      </p:graphicFrame>
      <p:sp>
        <p:nvSpPr>
          <p:cNvPr id="221" name="Google Shape;221;p30"/>
          <p:cNvSpPr txBox="1"/>
          <p:nvPr/>
        </p:nvSpPr>
        <p:spPr>
          <a:xfrm>
            <a:off x="4572000" y="3811500"/>
            <a:ext cx="4337400" cy="10182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dk2"/>
              </a:buClr>
              <a:buSzPts val="1100"/>
              <a:buFont typeface="Open Sans"/>
              <a:buChar char="●"/>
            </a:pPr>
            <a:r>
              <a:rPr lang="en-GB" sz="1100">
                <a:solidFill>
                  <a:schemeClr val="dk2"/>
                </a:solidFill>
                <a:latin typeface="Open Sans"/>
                <a:ea typeface="Open Sans"/>
                <a:cs typeface="Open Sans"/>
                <a:sym typeface="Open Sans"/>
              </a:rPr>
              <a:t>The reason why any model could not exactly predict all of the values could be because insufficiency of training data to cover all possibilities of testing data.</a:t>
            </a:r>
            <a:endParaRPr sz="1100">
              <a:solidFill>
                <a:schemeClr val="dk2"/>
              </a:solidFill>
              <a:latin typeface="Open Sans"/>
              <a:ea typeface="Open Sans"/>
              <a:cs typeface="Open Sans"/>
              <a:sym typeface="Open Sans"/>
            </a:endParaRPr>
          </a:p>
          <a:p>
            <a:pPr indent="-298450" lvl="0" marL="457200" rtl="0" algn="l">
              <a:spcBef>
                <a:spcPts val="1000"/>
              </a:spcBef>
              <a:spcAft>
                <a:spcPts val="1000"/>
              </a:spcAft>
              <a:buClr>
                <a:schemeClr val="dk2"/>
              </a:buClr>
              <a:buSzPts val="1100"/>
              <a:buFont typeface="Open Sans"/>
              <a:buChar char="●"/>
            </a:pPr>
            <a:r>
              <a:rPr lang="en-GB" sz="1100">
                <a:solidFill>
                  <a:schemeClr val="dk2"/>
                </a:solidFill>
                <a:latin typeface="Open Sans"/>
                <a:ea typeface="Open Sans"/>
                <a:cs typeface="Open Sans"/>
                <a:sym typeface="Open Sans"/>
              </a:rPr>
              <a:t>To improve the accuracy of model, we can create more data wrapping real world necessities.</a:t>
            </a:r>
            <a:endParaRPr sz="1100">
              <a:solidFill>
                <a:schemeClr val="dk2"/>
              </a:solidFill>
              <a:latin typeface="Open Sans"/>
              <a:ea typeface="Open Sans"/>
              <a:cs typeface="Open Sans"/>
              <a:sym typeface="Ope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300"/>
              <a:t>Model - 2</a:t>
            </a:r>
            <a:endParaRPr sz="3300"/>
          </a:p>
        </p:txBody>
      </p:sp>
      <p:sp>
        <p:nvSpPr>
          <p:cNvPr id="227" name="Google Shape;227;p31"/>
          <p:cNvSpPr txBox="1"/>
          <p:nvPr/>
        </p:nvSpPr>
        <p:spPr>
          <a:xfrm>
            <a:off x="453900" y="1382925"/>
            <a:ext cx="8236200" cy="32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chemeClr val="dk2"/>
                </a:solidFill>
              </a:rPr>
              <a:t>I/O Description:</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323850" lvl="0" marL="457200" rtl="0" algn="l">
              <a:spcBef>
                <a:spcPts val="0"/>
              </a:spcBef>
              <a:spcAft>
                <a:spcPts val="0"/>
              </a:spcAft>
              <a:buClr>
                <a:schemeClr val="dk2"/>
              </a:buClr>
              <a:buSzPts val="1500"/>
              <a:buChar char="●"/>
            </a:pPr>
            <a:r>
              <a:rPr lang="en-GB" sz="1500">
                <a:solidFill>
                  <a:schemeClr val="dk2"/>
                </a:solidFill>
              </a:rPr>
              <a:t>Inputs for model-2 would be all those 30 parameters for each time step and also Z axis values (i.e height) upto </a:t>
            </a:r>
            <a:r>
              <a:rPr b="1" lang="en-GB" sz="1500">
                <a:solidFill>
                  <a:schemeClr val="dk2"/>
                </a:solidFill>
              </a:rPr>
              <a:t>etched depth</a:t>
            </a:r>
            <a:r>
              <a:rPr lang="en-GB" sz="1500">
                <a:solidFill>
                  <a:schemeClr val="dk2"/>
                </a:solidFill>
              </a:rPr>
              <a:t> predicted by Model 1</a:t>
            </a:r>
            <a:endParaRPr sz="1500">
              <a:solidFill>
                <a:schemeClr val="dk2"/>
              </a:solidFill>
            </a:endParaRPr>
          </a:p>
          <a:p>
            <a:pPr indent="-323850" lvl="0" marL="457200" rtl="0" algn="l">
              <a:spcBef>
                <a:spcPts val="1000"/>
              </a:spcBef>
              <a:spcAft>
                <a:spcPts val="0"/>
              </a:spcAft>
              <a:buClr>
                <a:schemeClr val="dk2"/>
              </a:buClr>
              <a:buSzPts val="1500"/>
              <a:buChar char="●"/>
            </a:pPr>
            <a:r>
              <a:rPr lang="en-GB" sz="1500">
                <a:solidFill>
                  <a:schemeClr val="dk2"/>
                </a:solidFill>
              </a:rPr>
              <a:t>Number of Observations: 		</a:t>
            </a:r>
            <a:r>
              <a:rPr lang="en-GB" sz="1800">
                <a:solidFill>
                  <a:srgbClr val="595959"/>
                </a:solidFill>
              </a:rPr>
              <a:t> 500  *   6    = 3000 </a:t>
            </a:r>
            <a:endParaRPr sz="1800">
              <a:solidFill>
                <a:srgbClr val="595959"/>
              </a:solidFill>
            </a:endParaRPr>
          </a:p>
          <a:p>
            <a:pPr indent="0" lvl="0" marL="2743200" rtl="0" algn="l">
              <a:lnSpc>
                <a:spcPct val="115000"/>
              </a:lnSpc>
              <a:spcBef>
                <a:spcPts val="0"/>
              </a:spcBef>
              <a:spcAft>
                <a:spcPts val="0"/>
              </a:spcAft>
              <a:buNone/>
            </a:pPr>
            <a:r>
              <a:rPr b="1" lang="en-GB" sz="900">
                <a:solidFill>
                  <a:srgbClr val="595959"/>
                </a:solidFill>
              </a:rPr>
              <a:t> (unique datapoints)    (time steps)</a:t>
            </a:r>
            <a:endParaRPr b="1" sz="900">
              <a:solidFill>
                <a:srgbClr val="595959"/>
              </a:solidFill>
            </a:endParaRPr>
          </a:p>
          <a:p>
            <a:pPr indent="-317500" lvl="0" marL="457200" rtl="0" algn="l">
              <a:lnSpc>
                <a:spcPct val="115000"/>
              </a:lnSpc>
              <a:spcBef>
                <a:spcPts val="1200"/>
              </a:spcBef>
              <a:spcAft>
                <a:spcPts val="0"/>
              </a:spcAft>
              <a:buClr>
                <a:srgbClr val="595959"/>
              </a:buClr>
              <a:buSzPts val="1400"/>
              <a:buChar char="●"/>
            </a:pPr>
            <a:r>
              <a:rPr lang="en-GB">
                <a:solidFill>
                  <a:srgbClr val="595959"/>
                </a:solidFill>
              </a:rPr>
              <a:t>Model uses mean absolute error (MAE) as a loss function, which is more robust to outliers than mean squared error (MSE).</a:t>
            </a:r>
            <a:endParaRPr sz="1500">
              <a:solidFill>
                <a:schemeClr val="dk2"/>
              </a:solidFill>
            </a:endParaRPr>
          </a:p>
          <a:p>
            <a:pPr indent="-323850" lvl="0" marL="457200" rtl="0" algn="l">
              <a:spcBef>
                <a:spcPts val="1000"/>
              </a:spcBef>
              <a:spcAft>
                <a:spcPts val="0"/>
              </a:spcAft>
              <a:buClr>
                <a:schemeClr val="dk2"/>
              </a:buClr>
              <a:buSzPts val="1500"/>
              <a:buChar char="●"/>
            </a:pPr>
            <a:r>
              <a:rPr lang="en-GB" sz="1500">
                <a:solidFill>
                  <a:schemeClr val="dk2"/>
                </a:solidFill>
              </a:rPr>
              <a:t>Output for model-2 would be Average Fitradius (Critical Dimension) for all those 31 parameters at that particular time step.</a:t>
            </a:r>
            <a:endParaRPr sz="1500">
              <a:solidFill>
                <a:schemeClr val="dk2"/>
              </a:solidFill>
            </a:endParaRPr>
          </a:p>
          <a:p>
            <a:pPr indent="0" lvl="0" marL="0" rtl="0" algn="l">
              <a:spcBef>
                <a:spcPts val="0"/>
              </a:spcBef>
              <a:spcAft>
                <a:spcPts val="0"/>
              </a:spcAft>
              <a:buNone/>
            </a:pPr>
            <a:r>
              <a:t/>
            </a:r>
            <a:endParaRPr sz="1500">
              <a:solidFill>
                <a:schemeClr val="dk2"/>
              </a:solidFill>
            </a:endParaRPr>
          </a:p>
        </p:txBody>
      </p:sp>
      <p:cxnSp>
        <p:nvCxnSpPr>
          <p:cNvPr id="228" name="Google Shape;228;p31"/>
          <p:cNvCxnSpPr/>
          <p:nvPr/>
        </p:nvCxnSpPr>
        <p:spPr>
          <a:xfrm>
            <a:off x="5792525" y="2655525"/>
            <a:ext cx="138000" cy="0"/>
          </a:xfrm>
          <a:prstGeom prst="straightConnector1">
            <a:avLst/>
          </a:prstGeom>
          <a:noFill/>
          <a:ln cap="flat" cmpd="sng" w="9525">
            <a:solidFill>
              <a:schemeClr val="dk2"/>
            </a:solidFill>
            <a:prstDash val="solid"/>
            <a:round/>
            <a:headEnd len="med" w="med" type="none"/>
            <a:tailEnd len="med" w="med" type="triangle"/>
          </a:ln>
        </p:spPr>
      </p:cxnSp>
      <p:sp>
        <p:nvSpPr>
          <p:cNvPr id="229" name="Google Shape;229;p31"/>
          <p:cNvSpPr txBox="1"/>
          <p:nvPr/>
        </p:nvSpPr>
        <p:spPr>
          <a:xfrm>
            <a:off x="5930525" y="2406225"/>
            <a:ext cx="2969400" cy="49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Open Sans"/>
                <a:ea typeface="Open Sans"/>
                <a:cs typeface="Open Sans"/>
                <a:sym typeface="Open Sans"/>
              </a:rPr>
              <a:t>3000 * (</a:t>
            </a:r>
            <a:r>
              <a:rPr lang="en-GB" sz="1200">
                <a:solidFill>
                  <a:schemeClr val="dk2"/>
                </a:solidFill>
                <a:latin typeface="Open Sans"/>
                <a:ea typeface="Open Sans"/>
                <a:cs typeface="Open Sans"/>
                <a:sym typeface="Open Sans"/>
              </a:rPr>
              <a:t>z-axis </a:t>
            </a:r>
            <a:r>
              <a:rPr lang="en-GB" sz="1200">
                <a:solidFill>
                  <a:schemeClr val="dk2"/>
                </a:solidFill>
                <a:latin typeface="Open Sans"/>
                <a:ea typeface="Open Sans"/>
                <a:cs typeface="Open Sans"/>
                <a:sym typeface="Open Sans"/>
              </a:rPr>
              <a:t>coordinates</a:t>
            </a:r>
            <a:r>
              <a:rPr lang="en-GB" sz="1200">
                <a:solidFill>
                  <a:schemeClr val="dk2"/>
                </a:solidFill>
                <a:latin typeface="Open Sans"/>
                <a:ea typeface="Open Sans"/>
                <a:cs typeface="Open Sans"/>
                <a:sym typeface="Open Sans"/>
              </a:rPr>
              <a:t> upto etched depth</a:t>
            </a:r>
            <a:r>
              <a:rPr lang="en-GB" sz="1300">
                <a:solidFill>
                  <a:schemeClr val="dk2"/>
                </a:solidFill>
                <a:latin typeface="Open Sans"/>
                <a:ea typeface="Open Sans"/>
                <a:cs typeface="Open Sans"/>
                <a:sym typeface="Open Sans"/>
              </a:rPr>
              <a:t>)     ~=  </a:t>
            </a:r>
            <a:r>
              <a:rPr b="1" lang="en-GB" sz="1300">
                <a:solidFill>
                  <a:schemeClr val="dk2"/>
                </a:solidFill>
                <a:latin typeface="Open Sans"/>
                <a:ea typeface="Open Sans"/>
                <a:cs typeface="Open Sans"/>
                <a:sym typeface="Open Sans"/>
              </a:rPr>
              <a:t>75000</a:t>
            </a:r>
            <a:r>
              <a:rPr lang="en-GB" sz="1300">
                <a:solidFill>
                  <a:schemeClr val="dk2"/>
                </a:solidFill>
                <a:latin typeface="Open Sans"/>
                <a:ea typeface="Open Sans"/>
                <a:cs typeface="Open Sans"/>
                <a:sym typeface="Open Sans"/>
              </a:rPr>
              <a:t> </a:t>
            </a:r>
            <a:r>
              <a:rPr b="1" lang="en-GB" sz="1300">
                <a:solidFill>
                  <a:schemeClr val="dk2"/>
                </a:solidFill>
                <a:latin typeface="Open Sans"/>
                <a:ea typeface="Open Sans"/>
                <a:cs typeface="Open Sans"/>
                <a:sym typeface="Open Sans"/>
              </a:rPr>
              <a:t>observations</a:t>
            </a:r>
            <a:endParaRPr b="1" sz="1300">
              <a:solidFill>
                <a:schemeClr val="dk2"/>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idx="1" type="body"/>
          </p:nvPr>
        </p:nvSpPr>
        <p:spPr>
          <a:xfrm>
            <a:off x="311700" y="1245050"/>
            <a:ext cx="8520600" cy="36483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Clr>
                <a:srgbClr val="000000"/>
              </a:buClr>
              <a:buSzPts val="770"/>
              <a:buFont typeface="Arial"/>
              <a:buNone/>
            </a:pPr>
            <a:r>
              <a:rPr lang="en-GB" sz="1460">
                <a:solidFill>
                  <a:srgbClr val="595959"/>
                </a:solidFill>
                <a:latin typeface="Arial"/>
                <a:ea typeface="Arial"/>
                <a:cs typeface="Arial"/>
                <a:sym typeface="Arial"/>
              </a:rPr>
              <a:t> It is a technique used in printmaking and microfabrication to create patterns on a surface. In etching, a metal plate or other surface is covered with a protective coating, called a resist. The design is then drawn onto the resist, and the unprotected areas are exposed to an acid or other etching agent. The etching agent eats away at the exposed surface, creating a recessed design. The resist is then removed, and the resulting etched design can be used to create a print or other object.	</a:t>
            </a:r>
            <a:endParaRPr sz="1460">
              <a:solidFill>
                <a:srgbClr val="595959"/>
              </a:solidFill>
              <a:latin typeface="Arial"/>
              <a:ea typeface="Arial"/>
              <a:cs typeface="Arial"/>
              <a:sym typeface="Arial"/>
            </a:endParaRPr>
          </a:p>
          <a:p>
            <a:pPr indent="-321310" lvl="0" marL="457200" rtl="0" algn="l">
              <a:lnSpc>
                <a:spcPct val="105000"/>
              </a:lnSpc>
              <a:spcBef>
                <a:spcPts val="1200"/>
              </a:spcBef>
              <a:spcAft>
                <a:spcPts val="0"/>
              </a:spcAft>
              <a:buClr>
                <a:srgbClr val="595959"/>
              </a:buClr>
              <a:buSzPts val="1460"/>
              <a:buFont typeface="Arial"/>
              <a:buChar char="●"/>
            </a:pPr>
            <a:r>
              <a:rPr lang="en-GB" sz="1460">
                <a:solidFill>
                  <a:srgbClr val="595959"/>
                </a:solidFill>
                <a:latin typeface="Arial"/>
                <a:ea typeface="Arial"/>
                <a:cs typeface="Arial"/>
                <a:sym typeface="Arial"/>
              </a:rPr>
              <a:t>PR (photoresist material) with mask(for photolithography)</a:t>
            </a:r>
            <a:endParaRPr sz="1460">
              <a:solidFill>
                <a:srgbClr val="595959"/>
              </a:solidFill>
              <a:latin typeface="Arial"/>
              <a:ea typeface="Arial"/>
              <a:cs typeface="Arial"/>
              <a:sym typeface="Arial"/>
            </a:endParaRPr>
          </a:p>
          <a:p>
            <a:pPr indent="-321310" lvl="0" marL="457200" rtl="0" algn="l">
              <a:lnSpc>
                <a:spcPct val="105000"/>
              </a:lnSpc>
              <a:spcBef>
                <a:spcPts val="0"/>
              </a:spcBef>
              <a:spcAft>
                <a:spcPts val="0"/>
              </a:spcAft>
              <a:buClr>
                <a:srgbClr val="595959"/>
              </a:buClr>
              <a:buSzPts val="1460"/>
              <a:buFont typeface="Arial"/>
              <a:buChar char="●"/>
            </a:pPr>
            <a:r>
              <a:rPr lang="en-GB" sz="1460">
                <a:solidFill>
                  <a:srgbClr val="595959"/>
                </a:solidFill>
                <a:latin typeface="Arial"/>
                <a:ea typeface="Arial"/>
                <a:cs typeface="Arial"/>
                <a:sym typeface="Arial"/>
              </a:rPr>
              <a:t>Oxides</a:t>
            </a:r>
            <a:endParaRPr sz="1460">
              <a:solidFill>
                <a:srgbClr val="595959"/>
              </a:solidFill>
              <a:latin typeface="Arial"/>
              <a:ea typeface="Arial"/>
              <a:cs typeface="Arial"/>
              <a:sym typeface="Arial"/>
            </a:endParaRPr>
          </a:p>
          <a:p>
            <a:pPr indent="-321310" lvl="0" marL="457200" rtl="0" algn="l">
              <a:lnSpc>
                <a:spcPct val="105000"/>
              </a:lnSpc>
              <a:spcBef>
                <a:spcPts val="0"/>
              </a:spcBef>
              <a:spcAft>
                <a:spcPts val="0"/>
              </a:spcAft>
              <a:buClr>
                <a:srgbClr val="595959"/>
              </a:buClr>
              <a:buSzPts val="1460"/>
              <a:buFont typeface="Arial"/>
              <a:buChar char="●"/>
            </a:pPr>
            <a:r>
              <a:rPr lang="en-GB" sz="1460">
                <a:solidFill>
                  <a:srgbClr val="595959"/>
                </a:solidFill>
                <a:latin typeface="Arial"/>
                <a:ea typeface="Arial"/>
                <a:cs typeface="Arial"/>
                <a:sym typeface="Arial"/>
              </a:rPr>
              <a:t>Etchant(acid)</a:t>
            </a:r>
            <a:endParaRPr sz="1460">
              <a:solidFill>
                <a:srgbClr val="595959"/>
              </a:solidFill>
              <a:latin typeface="Arial"/>
              <a:ea typeface="Arial"/>
              <a:cs typeface="Arial"/>
              <a:sym typeface="Arial"/>
            </a:endParaRPr>
          </a:p>
          <a:p>
            <a:pPr indent="0" lvl="0" marL="0" rtl="0" algn="l">
              <a:lnSpc>
                <a:spcPct val="105000"/>
              </a:lnSpc>
              <a:spcBef>
                <a:spcPts val="1200"/>
              </a:spcBef>
              <a:spcAft>
                <a:spcPts val="0"/>
              </a:spcAft>
              <a:buNone/>
            </a:pPr>
            <a:r>
              <a:t/>
            </a:r>
            <a:endParaRPr sz="1460">
              <a:solidFill>
                <a:srgbClr val="595959"/>
              </a:solidFill>
              <a:latin typeface="Arial"/>
              <a:ea typeface="Arial"/>
              <a:cs typeface="Arial"/>
              <a:sym typeface="Arial"/>
            </a:endParaRPr>
          </a:p>
          <a:p>
            <a:pPr indent="0" lvl="0" marL="0" rtl="0" algn="l">
              <a:lnSpc>
                <a:spcPct val="90000"/>
              </a:lnSpc>
              <a:spcBef>
                <a:spcPts val="1200"/>
              </a:spcBef>
              <a:spcAft>
                <a:spcPts val="0"/>
              </a:spcAft>
              <a:buClr>
                <a:srgbClr val="000000"/>
              </a:buClr>
              <a:buSzPts val="770"/>
              <a:buFont typeface="Arial"/>
              <a:buNone/>
            </a:pPr>
            <a:r>
              <a:t/>
            </a:r>
            <a:endParaRPr sz="1460">
              <a:solidFill>
                <a:srgbClr val="595959"/>
              </a:solidFill>
              <a:latin typeface="Arial"/>
              <a:ea typeface="Arial"/>
              <a:cs typeface="Arial"/>
              <a:sym typeface="Arial"/>
            </a:endParaRPr>
          </a:p>
          <a:p>
            <a:pPr indent="0" lvl="0" marL="0" rtl="0" algn="l">
              <a:spcBef>
                <a:spcPts val="0"/>
              </a:spcBef>
              <a:spcAft>
                <a:spcPts val="1200"/>
              </a:spcAft>
              <a:buNone/>
            </a:pPr>
            <a:r>
              <a:rPr lang="en-GB" sz="1400"/>
              <a:t>Link for PPT containing more experiment results: </a:t>
            </a:r>
            <a:r>
              <a:rPr lang="en-GB" sz="1400" u="sng">
                <a:solidFill>
                  <a:srgbClr val="4A86E8"/>
                </a:solidFill>
                <a:hlinkClick r:id="rId3">
                  <a:extLst>
                    <a:ext uri="{A12FA001-AC4F-418D-AE19-62706E023703}">
                      <ahyp:hlinkClr val="tx"/>
                    </a:ext>
                  </a:extLst>
                </a:hlinkClick>
              </a:rPr>
              <a:t>https://docs.google.com/presentation/d/1USQrsLDq276-W_XptNVbxH2zSrA5TdnCdC98zk5NH_M/edit?usp=sharing</a:t>
            </a:r>
            <a:endParaRPr sz="1400">
              <a:solidFill>
                <a:srgbClr val="4A86E8"/>
              </a:solidFill>
            </a:endParaRPr>
          </a:p>
        </p:txBody>
      </p:sp>
      <p:sp>
        <p:nvSpPr>
          <p:cNvPr id="73" name="Google Shape;73;p14"/>
          <p:cNvSpPr txBox="1"/>
          <p:nvPr>
            <p:ph type="title"/>
          </p:nvPr>
        </p:nvSpPr>
        <p:spPr>
          <a:xfrm>
            <a:off x="311700" y="360175"/>
            <a:ext cx="8520600" cy="7074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1200"/>
              </a:spcAft>
              <a:buClr>
                <a:srgbClr val="000000"/>
              </a:buClr>
              <a:buSzPts val="770"/>
              <a:buFont typeface="Arial"/>
              <a:buNone/>
            </a:pPr>
            <a:r>
              <a:rPr lang="en-GB" sz="3400"/>
              <a:t>Etching </a:t>
            </a:r>
            <a:endParaRPr sz="3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2"/>
          <p:cNvSpPr txBox="1"/>
          <p:nvPr/>
        </p:nvSpPr>
        <p:spPr>
          <a:xfrm>
            <a:off x="311700" y="439050"/>
            <a:ext cx="8520600" cy="431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GB" sz="1800">
                <a:solidFill>
                  <a:srgbClr val="595959"/>
                </a:solidFill>
              </a:rPr>
              <a:t>Below is an exemplary image showing all parameters that are available as CD in Sentaurus Topography and we have taken Depth and Average Fitradius for the model.</a:t>
            </a:r>
            <a:endParaRPr sz="1800">
              <a:solidFill>
                <a:srgbClr val="595959"/>
              </a:solidFill>
            </a:endParaRPr>
          </a:p>
        </p:txBody>
      </p:sp>
      <p:pic>
        <p:nvPicPr>
          <p:cNvPr id="235" name="Google Shape;235;p32"/>
          <p:cNvPicPr preferRelativeResize="0"/>
          <p:nvPr/>
        </p:nvPicPr>
        <p:blipFill>
          <a:blip r:embed="rId3">
            <a:alphaModFix/>
          </a:blip>
          <a:stretch>
            <a:fillRect/>
          </a:stretch>
        </p:blipFill>
        <p:spPr>
          <a:xfrm>
            <a:off x="3528912" y="1435925"/>
            <a:ext cx="2086175" cy="3457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3"/>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t>ML/DL models</a:t>
            </a:r>
            <a:endParaRPr sz="4100"/>
          </a:p>
        </p:txBody>
      </p:sp>
      <p:sp>
        <p:nvSpPr>
          <p:cNvPr id="241" name="Google Shape;241;p33"/>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595959"/>
                </a:solidFill>
                <a:latin typeface="Arial"/>
                <a:ea typeface="Arial"/>
                <a:cs typeface="Arial"/>
                <a:sym typeface="Arial"/>
              </a:rPr>
              <a:t>Models created: </a:t>
            </a:r>
            <a:endParaRPr sz="1600">
              <a:solidFill>
                <a:srgbClr val="595959"/>
              </a:solidFill>
              <a:latin typeface="Arial"/>
              <a:ea typeface="Arial"/>
              <a:cs typeface="Arial"/>
              <a:sym typeface="Arial"/>
            </a:endParaRPr>
          </a:p>
          <a:p>
            <a:pPr indent="-330200" lvl="0" marL="914400" rtl="0" algn="l">
              <a:spcBef>
                <a:spcPts val="1200"/>
              </a:spcBef>
              <a:spcAft>
                <a:spcPts val="1000"/>
              </a:spcAft>
              <a:buClr>
                <a:srgbClr val="595959"/>
              </a:buClr>
              <a:buSzPts val="1600"/>
              <a:buFont typeface="Arial"/>
              <a:buChar char="●"/>
            </a:pPr>
            <a:r>
              <a:rPr lang="en-GB" sz="1600">
                <a:solidFill>
                  <a:srgbClr val="595959"/>
                </a:solidFill>
                <a:latin typeface="Arial"/>
                <a:ea typeface="Arial"/>
                <a:cs typeface="Arial"/>
                <a:sym typeface="Arial"/>
              </a:rPr>
              <a:t>LSTM </a:t>
            </a:r>
            <a:endParaRPr sz="1600">
              <a:solidFill>
                <a:srgbClr val="595959"/>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sz="2800"/>
              <a:t>LSTM model performance</a:t>
            </a:r>
            <a:endParaRPr b="0" sz="2800"/>
          </a:p>
        </p:txBody>
      </p:sp>
      <p:grpSp>
        <p:nvGrpSpPr>
          <p:cNvPr id="247" name="Google Shape;247;p34"/>
          <p:cNvGrpSpPr/>
          <p:nvPr/>
        </p:nvGrpSpPr>
        <p:grpSpPr>
          <a:xfrm>
            <a:off x="695775" y="1330651"/>
            <a:ext cx="3934549" cy="2962449"/>
            <a:chOff x="2741350" y="1500326"/>
            <a:chExt cx="3934549" cy="2962449"/>
          </a:xfrm>
        </p:grpSpPr>
        <p:pic>
          <p:nvPicPr>
            <p:cNvPr id="248" name="Google Shape;248;p34"/>
            <p:cNvPicPr preferRelativeResize="0"/>
            <p:nvPr/>
          </p:nvPicPr>
          <p:blipFill>
            <a:blip r:embed="rId3">
              <a:alphaModFix/>
            </a:blip>
            <a:stretch>
              <a:fillRect/>
            </a:stretch>
          </p:blipFill>
          <p:spPr>
            <a:xfrm>
              <a:off x="3153600" y="1500326"/>
              <a:ext cx="3522299" cy="2592025"/>
            </a:xfrm>
            <a:prstGeom prst="rect">
              <a:avLst/>
            </a:prstGeom>
            <a:noFill/>
            <a:ln>
              <a:noFill/>
            </a:ln>
          </p:spPr>
        </p:pic>
        <p:sp>
          <p:nvSpPr>
            <p:cNvPr id="249" name="Google Shape;249;p34"/>
            <p:cNvSpPr txBox="1"/>
            <p:nvPr/>
          </p:nvSpPr>
          <p:spPr>
            <a:xfrm>
              <a:off x="2741350" y="2098975"/>
              <a:ext cx="311700" cy="1637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GB" sz="1800">
                  <a:solidFill>
                    <a:srgbClr val="595959"/>
                  </a:solidFill>
                </a:rPr>
                <a:t>D</a:t>
              </a:r>
              <a:endParaRPr sz="1800">
                <a:solidFill>
                  <a:srgbClr val="595959"/>
                </a:solidFill>
              </a:endParaRPr>
            </a:p>
            <a:p>
              <a:pPr indent="0" lvl="0" marL="0" rtl="0" algn="l">
                <a:lnSpc>
                  <a:spcPct val="120000"/>
                </a:lnSpc>
                <a:spcBef>
                  <a:spcPts val="0"/>
                </a:spcBef>
                <a:spcAft>
                  <a:spcPts val="0"/>
                </a:spcAft>
                <a:buNone/>
              </a:pPr>
              <a:r>
                <a:rPr lang="en-GB" sz="1800">
                  <a:solidFill>
                    <a:srgbClr val="595959"/>
                  </a:solidFill>
                </a:rPr>
                <a:t>E</a:t>
              </a:r>
              <a:endParaRPr sz="1800">
                <a:solidFill>
                  <a:srgbClr val="595959"/>
                </a:solidFill>
              </a:endParaRPr>
            </a:p>
            <a:p>
              <a:pPr indent="0" lvl="0" marL="0" rtl="0" algn="l">
                <a:lnSpc>
                  <a:spcPct val="120000"/>
                </a:lnSpc>
                <a:spcBef>
                  <a:spcPts val="0"/>
                </a:spcBef>
                <a:spcAft>
                  <a:spcPts val="0"/>
                </a:spcAft>
                <a:buNone/>
              </a:pPr>
              <a:r>
                <a:rPr lang="en-GB" sz="1800">
                  <a:solidFill>
                    <a:srgbClr val="595959"/>
                  </a:solidFill>
                </a:rPr>
                <a:t>P</a:t>
              </a:r>
              <a:endParaRPr sz="1800">
                <a:solidFill>
                  <a:srgbClr val="595959"/>
                </a:solidFill>
              </a:endParaRPr>
            </a:p>
            <a:p>
              <a:pPr indent="0" lvl="0" marL="0" rtl="0" algn="l">
                <a:lnSpc>
                  <a:spcPct val="120000"/>
                </a:lnSpc>
                <a:spcBef>
                  <a:spcPts val="0"/>
                </a:spcBef>
                <a:spcAft>
                  <a:spcPts val="0"/>
                </a:spcAft>
                <a:buNone/>
              </a:pPr>
              <a:r>
                <a:rPr lang="en-GB" sz="1800">
                  <a:solidFill>
                    <a:srgbClr val="595959"/>
                  </a:solidFill>
                </a:rPr>
                <a:t>T</a:t>
              </a:r>
              <a:endParaRPr sz="1800">
                <a:solidFill>
                  <a:srgbClr val="595959"/>
                </a:solidFill>
              </a:endParaRPr>
            </a:p>
            <a:p>
              <a:pPr indent="0" lvl="0" marL="0" rtl="0" algn="l">
                <a:lnSpc>
                  <a:spcPct val="120000"/>
                </a:lnSpc>
                <a:spcBef>
                  <a:spcPts val="0"/>
                </a:spcBef>
                <a:spcAft>
                  <a:spcPts val="0"/>
                </a:spcAft>
                <a:buNone/>
              </a:pPr>
              <a:r>
                <a:rPr lang="en-GB" sz="1800">
                  <a:solidFill>
                    <a:srgbClr val="595959"/>
                  </a:solidFill>
                </a:rPr>
                <a:t>H</a:t>
              </a:r>
              <a:endParaRPr sz="1800">
                <a:solidFill>
                  <a:srgbClr val="595959"/>
                </a:solidFill>
              </a:endParaRPr>
            </a:p>
            <a:p>
              <a:pPr indent="0" lvl="0" marL="0" rtl="0" algn="l">
                <a:lnSpc>
                  <a:spcPct val="115000"/>
                </a:lnSpc>
                <a:spcBef>
                  <a:spcPts val="0"/>
                </a:spcBef>
                <a:spcAft>
                  <a:spcPts val="0"/>
                </a:spcAft>
                <a:buNone/>
              </a:pPr>
              <a:r>
                <a:t/>
              </a:r>
              <a:endParaRPr sz="1100">
                <a:solidFill>
                  <a:srgbClr val="000000"/>
                </a:solidFill>
              </a:endParaRPr>
            </a:p>
          </p:txBody>
        </p:sp>
        <p:sp>
          <p:nvSpPr>
            <p:cNvPr id="250" name="Google Shape;250;p34"/>
            <p:cNvSpPr txBox="1"/>
            <p:nvPr/>
          </p:nvSpPr>
          <p:spPr>
            <a:xfrm>
              <a:off x="3801150" y="4155275"/>
              <a:ext cx="2227200" cy="3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595959"/>
                  </a:solidFill>
                </a:rPr>
                <a:t>Avg Fitradius (CD)</a:t>
              </a:r>
              <a:endParaRPr sz="1800">
                <a:solidFill>
                  <a:srgbClr val="595959"/>
                </a:solidFill>
              </a:endParaRPr>
            </a:p>
          </p:txBody>
        </p:sp>
      </p:grpSp>
      <p:sp>
        <p:nvSpPr>
          <p:cNvPr id="251" name="Google Shape;251;p34"/>
          <p:cNvSpPr txBox="1"/>
          <p:nvPr/>
        </p:nvSpPr>
        <p:spPr>
          <a:xfrm>
            <a:off x="4827475" y="1149600"/>
            <a:ext cx="4136100" cy="36375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chemeClr val="dk2"/>
              </a:buClr>
              <a:buSzPts val="1800"/>
              <a:buFont typeface="Open Sans"/>
              <a:buChar char="●"/>
            </a:pPr>
            <a:r>
              <a:rPr lang="en-GB" sz="1800">
                <a:solidFill>
                  <a:schemeClr val="dk2"/>
                </a:solidFill>
                <a:latin typeface="Open Sans"/>
                <a:ea typeface="Open Sans"/>
                <a:cs typeface="Open Sans"/>
                <a:sym typeface="Open Sans"/>
              </a:rPr>
              <a:t>We can see that our model is performing poorly </a:t>
            </a:r>
            <a:r>
              <a:rPr lang="en-GB" sz="1800">
                <a:solidFill>
                  <a:schemeClr val="dk2"/>
                </a:solidFill>
                <a:latin typeface="Open Sans"/>
                <a:ea typeface="Open Sans"/>
                <a:cs typeface="Open Sans"/>
                <a:sym typeface="Open Sans"/>
              </a:rPr>
              <a:t>which might be due to overly-complex data.</a:t>
            </a:r>
            <a:endParaRPr sz="1800">
              <a:solidFill>
                <a:schemeClr val="dk2"/>
              </a:solidFill>
              <a:latin typeface="Open Sans"/>
              <a:ea typeface="Open Sans"/>
              <a:cs typeface="Open Sans"/>
              <a:sym typeface="Open Sans"/>
            </a:endParaRPr>
          </a:p>
          <a:p>
            <a:pPr indent="-342900" lvl="0" marL="457200" rtl="0" algn="l">
              <a:spcBef>
                <a:spcPts val="1000"/>
              </a:spcBef>
              <a:spcAft>
                <a:spcPts val="1000"/>
              </a:spcAft>
              <a:buClr>
                <a:schemeClr val="dk2"/>
              </a:buClr>
              <a:buSzPts val="1800"/>
              <a:buFont typeface="Open Sans"/>
              <a:buChar char="●"/>
            </a:pPr>
            <a:r>
              <a:rPr lang="en-GB" sz="1800">
                <a:solidFill>
                  <a:schemeClr val="dk2"/>
                </a:solidFill>
                <a:latin typeface="Open Sans"/>
                <a:ea typeface="Open Sans"/>
                <a:cs typeface="Open Sans"/>
                <a:sym typeface="Open Sans"/>
              </a:rPr>
              <a:t>Decreasing complexity of data by reducing features shows huge improvement in model’s output which is shown in next slides where we have used constant flux instead of time changing flux.  </a:t>
            </a:r>
            <a:endParaRPr sz="1800">
              <a:solidFill>
                <a:schemeClr val="dk2"/>
              </a:solidFill>
              <a:latin typeface="Open Sans"/>
              <a:ea typeface="Open Sans"/>
              <a:cs typeface="Open Sans"/>
              <a:sym typeface="Open Sans"/>
            </a:endParaRPr>
          </a:p>
        </p:txBody>
      </p:sp>
      <p:sp>
        <p:nvSpPr>
          <p:cNvPr id="252" name="Google Shape;252;p34"/>
          <p:cNvSpPr txBox="1"/>
          <p:nvPr/>
        </p:nvSpPr>
        <p:spPr>
          <a:xfrm>
            <a:off x="3055500" y="4575050"/>
            <a:ext cx="3033000" cy="4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latin typeface="Open Sans"/>
                <a:ea typeface="Open Sans"/>
                <a:cs typeface="Open Sans"/>
                <a:sym typeface="Open Sans"/>
              </a:rPr>
              <a:t>Relative MAE (%): 40 - 45</a:t>
            </a:r>
            <a:endParaRPr sz="1800">
              <a:solidFill>
                <a:schemeClr val="dk2"/>
              </a:solidFill>
              <a:latin typeface="Open Sans"/>
              <a:ea typeface="Open Sans"/>
              <a:cs typeface="Open Sans"/>
              <a:sym typeface="Ope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5"/>
          <p:cNvSpPr txBox="1"/>
          <p:nvPr>
            <p:ph type="title"/>
          </p:nvPr>
        </p:nvSpPr>
        <p:spPr>
          <a:xfrm>
            <a:off x="286350" y="1952275"/>
            <a:ext cx="8571300" cy="9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GB" sz="2720"/>
              <a:t>New Data (Replacing time changing flux with constant flux)</a:t>
            </a:r>
            <a:endParaRPr sz="344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6"/>
          <p:cNvSpPr txBox="1"/>
          <p:nvPr>
            <p:ph type="title"/>
          </p:nvPr>
        </p:nvSpPr>
        <p:spPr>
          <a:xfrm>
            <a:off x="311700" y="445025"/>
            <a:ext cx="6456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Inputs (Data w/o time changing flux)</a:t>
            </a:r>
            <a:endParaRPr/>
          </a:p>
        </p:txBody>
      </p:sp>
      <p:sp>
        <p:nvSpPr>
          <p:cNvPr id="263" name="Google Shape;263;p36"/>
          <p:cNvSpPr txBox="1"/>
          <p:nvPr>
            <p:ph idx="1" type="body"/>
          </p:nvPr>
        </p:nvSpPr>
        <p:spPr>
          <a:xfrm>
            <a:off x="311700" y="1152475"/>
            <a:ext cx="6456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Here, we have 20 parameters which combinedly defines  a particular process and we have created dataset for ~ 500 to 1000 such unique processes.</a:t>
            </a:r>
            <a:endParaRPr/>
          </a:p>
          <a:p>
            <a:pPr indent="-342900" lvl="0" marL="457200" rtl="0" algn="l">
              <a:spcBef>
                <a:spcPts val="0"/>
              </a:spcBef>
              <a:spcAft>
                <a:spcPts val="0"/>
              </a:spcAft>
              <a:buSzPts val="1800"/>
              <a:buChar char="●"/>
            </a:pPr>
            <a:r>
              <a:rPr lang="en-GB"/>
              <a:t>These processes have 6 different time steps which increases our dataset size to ~6000 observations.</a:t>
            </a:r>
            <a:endParaRPr/>
          </a:p>
          <a:p>
            <a:pPr indent="0" lvl="0" marL="457200" rtl="0" algn="l">
              <a:spcBef>
                <a:spcPts val="1200"/>
              </a:spcBef>
              <a:spcAft>
                <a:spcPts val="1200"/>
              </a:spcAft>
              <a:buNone/>
            </a:pPr>
            <a:r>
              <a:t/>
            </a:r>
            <a:endParaRPr/>
          </a:p>
        </p:txBody>
      </p:sp>
      <p:pic>
        <p:nvPicPr>
          <p:cNvPr id="264" name="Google Shape;264;p36"/>
          <p:cNvPicPr preferRelativeResize="0"/>
          <p:nvPr/>
        </p:nvPicPr>
        <p:blipFill rotWithShape="1">
          <a:blip r:embed="rId3">
            <a:alphaModFix/>
          </a:blip>
          <a:srcRect b="0" l="0" r="0" t="40824"/>
          <a:stretch/>
        </p:blipFill>
        <p:spPr>
          <a:xfrm>
            <a:off x="6906075" y="1923775"/>
            <a:ext cx="2064100" cy="2795526"/>
          </a:xfrm>
          <a:prstGeom prst="rect">
            <a:avLst/>
          </a:prstGeom>
          <a:noFill/>
          <a:ln>
            <a:noFill/>
          </a:ln>
        </p:spPr>
      </p:pic>
      <p:sp>
        <p:nvSpPr>
          <p:cNvPr id="265" name="Google Shape;265;p36"/>
          <p:cNvSpPr txBox="1"/>
          <p:nvPr/>
        </p:nvSpPr>
        <p:spPr>
          <a:xfrm>
            <a:off x="6906075" y="4676875"/>
            <a:ext cx="1219500" cy="3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rPr>
              <a:t>time: [2,12]</a:t>
            </a:r>
            <a:endParaRPr b="1" sz="1300">
              <a:solidFill>
                <a:schemeClr val="dk2"/>
              </a:solidFill>
            </a:endParaRPr>
          </a:p>
        </p:txBody>
      </p:sp>
      <p:sp>
        <p:nvSpPr>
          <p:cNvPr id="266" name="Google Shape;266;p36"/>
          <p:cNvSpPr txBox="1"/>
          <p:nvPr/>
        </p:nvSpPr>
        <p:spPr>
          <a:xfrm>
            <a:off x="6935975" y="1340200"/>
            <a:ext cx="2004300" cy="53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rPr>
              <a:t>Arflux: [0.001, 0.0079]</a:t>
            </a:r>
            <a:endParaRPr b="1" sz="1300">
              <a:solidFill>
                <a:schemeClr val="dk2"/>
              </a:solidFill>
            </a:endParaRPr>
          </a:p>
          <a:p>
            <a:pPr indent="0" lvl="0" marL="0" rtl="0" algn="l">
              <a:spcBef>
                <a:spcPts val="0"/>
              </a:spcBef>
              <a:spcAft>
                <a:spcPts val="0"/>
              </a:spcAft>
              <a:buNone/>
            </a:pPr>
            <a:r>
              <a:rPr b="1" lang="en-GB" sz="1300">
                <a:solidFill>
                  <a:schemeClr val="dk2"/>
                </a:solidFill>
              </a:rPr>
              <a:t>Fflux</a:t>
            </a:r>
            <a:r>
              <a:rPr b="1" lang="en-GB" sz="1300">
                <a:solidFill>
                  <a:schemeClr val="dk2"/>
                </a:solidFill>
              </a:rPr>
              <a:t>:</a:t>
            </a:r>
            <a:r>
              <a:rPr b="1" lang="en-GB" sz="1300">
                <a:solidFill>
                  <a:schemeClr val="dk2"/>
                </a:solidFill>
              </a:rPr>
              <a:t> [0.001, 0.007]</a:t>
            </a:r>
            <a:endParaRPr b="1" sz="13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7"/>
          <p:cNvSpPr txBox="1"/>
          <p:nvPr>
            <p:ph idx="1" type="body"/>
          </p:nvPr>
        </p:nvSpPr>
        <p:spPr>
          <a:xfrm>
            <a:off x="311700" y="789100"/>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dataset with constant flux is relatively simpler than our previously generated data and thus allowing us to achieve better accuracy.</a:t>
            </a:r>
            <a:endParaRPr/>
          </a:p>
          <a:p>
            <a:pPr indent="0" lvl="0" marL="0" rtl="0" algn="l">
              <a:spcBef>
                <a:spcPts val="1200"/>
              </a:spcBef>
              <a:spcAft>
                <a:spcPts val="1200"/>
              </a:spcAft>
              <a:buNone/>
            </a:pPr>
            <a:r>
              <a:rPr lang="en-GB"/>
              <a:t>Below is for t = 12</a:t>
            </a:r>
            <a:endParaRPr/>
          </a:p>
        </p:txBody>
      </p:sp>
      <p:pic>
        <p:nvPicPr>
          <p:cNvPr id="272" name="Google Shape;272;p37"/>
          <p:cNvPicPr preferRelativeResize="0"/>
          <p:nvPr/>
        </p:nvPicPr>
        <p:blipFill>
          <a:blip r:embed="rId3">
            <a:alphaModFix/>
          </a:blip>
          <a:stretch>
            <a:fillRect/>
          </a:stretch>
        </p:blipFill>
        <p:spPr>
          <a:xfrm>
            <a:off x="6069975" y="2096025"/>
            <a:ext cx="2762300" cy="2118549"/>
          </a:xfrm>
          <a:prstGeom prst="rect">
            <a:avLst/>
          </a:prstGeom>
          <a:noFill/>
          <a:ln>
            <a:noFill/>
          </a:ln>
        </p:spPr>
      </p:pic>
      <p:sp>
        <p:nvSpPr>
          <p:cNvPr id="273" name="Google Shape;273;p37"/>
          <p:cNvSpPr txBox="1"/>
          <p:nvPr/>
        </p:nvSpPr>
        <p:spPr>
          <a:xfrm>
            <a:off x="6647425" y="4391000"/>
            <a:ext cx="1607400" cy="47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Z vs Ar flux</a:t>
            </a:r>
            <a:endParaRPr sz="1800">
              <a:solidFill>
                <a:schemeClr val="dk2"/>
              </a:solidFill>
            </a:endParaRPr>
          </a:p>
        </p:txBody>
      </p:sp>
      <p:pic>
        <p:nvPicPr>
          <p:cNvPr id="274" name="Google Shape;274;p37"/>
          <p:cNvPicPr preferRelativeResize="0"/>
          <p:nvPr/>
        </p:nvPicPr>
        <p:blipFill>
          <a:blip r:embed="rId4">
            <a:alphaModFix/>
          </a:blip>
          <a:stretch>
            <a:fillRect/>
          </a:stretch>
        </p:blipFill>
        <p:spPr>
          <a:xfrm>
            <a:off x="138375" y="2208462"/>
            <a:ext cx="2589275" cy="2013275"/>
          </a:xfrm>
          <a:prstGeom prst="rect">
            <a:avLst/>
          </a:prstGeom>
          <a:noFill/>
          <a:ln>
            <a:noFill/>
          </a:ln>
        </p:spPr>
      </p:pic>
      <p:pic>
        <p:nvPicPr>
          <p:cNvPr id="275" name="Google Shape;275;p37"/>
          <p:cNvPicPr preferRelativeResize="0"/>
          <p:nvPr/>
        </p:nvPicPr>
        <p:blipFill>
          <a:blip r:embed="rId5">
            <a:alphaModFix/>
          </a:blip>
          <a:stretch>
            <a:fillRect/>
          </a:stretch>
        </p:blipFill>
        <p:spPr>
          <a:xfrm>
            <a:off x="2801158" y="1896188"/>
            <a:ext cx="3195324" cy="2637791"/>
          </a:xfrm>
          <a:prstGeom prst="rect">
            <a:avLst/>
          </a:prstGeom>
          <a:noFill/>
          <a:ln>
            <a:noFill/>
          </a:ln>
        </p:spPr>
      </p:pic>
      <p:sp>
        <p:nvSpPr>
          <p:cNvPr id="276" name="Google Shape;276;p37"/>
          <p:cNvSpPr txBox="1"/>
          <p:nvPr/>
        </p:nvSpPr>
        <p:spPr>
          <a:xfrm>
            <a:off x="629300" y="4391000"/>
            <a:ext cx="1607400" cy="47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Z vs F flux</a:t>
            </a:r>
            <a:endParaRPr sz="1800">
              <a:solidFill>
                <a:schemeClr val="dk2"/>
              </a:solidFill>
            </a:endParaRPr>
          </a:p>
        </p:txBody>
      </p:sp>
      <p:sp>
        <p:nvSpPr>
          <p:cNvPr id="277" name="Google Shape;277;p37"/>
          <p:cNvSpPr/>
          <p:nvPr/>
        </p:nvSpPr>
        <p:spPr>
          <a:xfrm>
            <a:off x="3703764" y="1952975"/>
            <a:ext cx="461250" cy="151625"/>
          </a:xfrm>
          <a:custGeom>
            <a:rect b="b" l="l" r="r" t="t"/>
            <a:pathLst>
              <a:path extrusionOk="0" h="6065" w="18450">
                <a:moveTo>
                  <a:pt x="4775" y="220"/>
                </a:moveTo>
                <a:cubicBezTo>
                  <a:pt x="3132" y="220"/>
                  <a:pt x="-179" y="-96"/>
                  <a:pt x="25" y="1534"/>
                </a:cubicBezTo>
                <a:cubicBezTo>
                  <a:pt x="473" y="5118"/>
                  <a:pt x="6620" y="5172"/>
                  <a:pt x="10232" y="5172"/>
                </a:cubicBezTo>
                <a:cubicBezTo>
                  <a:pt x="12861" y="5172"/>
                  <a:pt x="16063" y="7017"/>
                  <a:pt x="18115" y="5375"/>
                </a:cubicBezTo>
                <a:cubicBezTo>
                  <a:pt x="19139" y="4556"/>
                  <a:pt x="17527" y="2502"/>
                  <a:pt x="16397" y="1837"/>
                </a:cubicBezTo>
                <a:cubicBezTo>
                  <a:pt x="12816" y="-270"/>
                  <a:pt x="8221" y="18"/>
                  <a:pt x="4067" y="18"/>
                </a:cubicBezTo>
              </a:path>
            </a:pathLst>
          </a:custGeom>
          <a:noFill/>
          <a:ln cap="flat" cmpd="sng" w="28575">
            <a:solidFill>
              <a:schemeClr val="accent1"/>
            </a:solidFill>
            <a:prstDash val="solid"/>
            <a:round/>
            <a:headEnd len="med" w="med" type="none"/>
            <a:tailEnd len="med" w="med" type="none"/>
          </a:ln>
        </p:spPr>
      </p:sp>
      <p:cxnSp>
        <p:nvCxnSpPr>
          <p:cNvPr id="278" name="Google Shape;278;p37"/>
          <p:cNvCxnSpPr/>
          <p:nvPr/>
        </p:nvCxnSpPr>
        <p:spPr>
          <a:xfrm rot="10800000">
            <a:off x="2525925" y="3546350"/>
            <a:ext cx="159300" cy="996900"/>
          </a:xfrm>
          <a:prstGeom prst="straightConnector1">
            <a:avLst/>
          </a:prstGeom>
          <a:noFill/>
          <a:ln cap="flat" cmpd="sng" w="9525">
            <a:solidFill>
              <a:schemeClr val="dk2"/>
            </a:solidFill>
            <a:prstDash val="solid"/>
            <a:round/>
            <a:headEnd len="med" w="med" type="none"/>
            <a:tailEnd len="med" w="med" type="triangle"/>
          </a:ln>
        </p:spPr>
      </p:cxnSp>
      <p:sp>
        <p:nvSpPr>
          <p:cNvPr id="279" name="Google Shape;279;p37"/>
          <p:cNvSpPr txBox="1"/>
          <p:nvPr/>
        </p:nvSpPr>
        <p:spPr>
          <a:xfrm>
            <a:off x="2158875" y="4518325"/>
            <a:ext cx="3837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Showing that F flux has more impact on etching</a:t>
            </a:r>
            <a:endParaRPr sz="1800">
              <a:solidFill>
                <a:schemeClr val="dk2"/>
              </a:solidFill>
            </a:endParaRPr>
          </a:p>
        </p:txBody>
      </p:sp>
      <p:sp>
        <p:nvSpPr>
          <p:cNvPr id="280" name="Google Shape;280;p37"/>
          <p:cNvSpPr/>
          <p:nvPr/>
        </p:nvSpPr>
        <p:spPr>
          <a:xfrm>
            <a:off x="744960" y="2322734"/>
            <a:ext cx="2056200" cy="1665150"/>
          </a:xfrm>
          <a:custGeom>
            <a:rect b="b" l="l" r="r" t="t"/>
            <a:pathLst>
              <a:path extrusionOk="0" h="66606" w="82248">
                <a:moveTo>
                  <a:pt x="1216" y="35371"/>
                </a:moveTo>
                <a:cubicBezTo>
                  <a:pt x="-119" y="42032"/>
                  <a:pt x="-973" y="49656"/>
                  <a:pt x="2064" y="55733"/>
                </a:cubicBezTo>
                <a:cubicBezTo>
                  <a:pt x="5119" y="61846"/>
                  <a:pt x="14005" y="62994"/>
                  <a:pt x="20729" y="64217"/>
                </a:cubicBezTo>
                <a:cubicBezTo>
                  <a:pt x="26599" y="65285"/>
                  <a:pt x="32886" y="67800"/>
                  <a:pt x="38546" y="65914"/>
                </a:cubicBezTo>
                <a:cubicBezTo>
                  <a:pt x="52648" y="61216"/>
                  <a:pt x="63989" y="49384"/>
                  <a:pt x="72906" y="37492"/>
                </a:cubicBezTo>
                <a:cubicBezTo>
                  <a:pt x="78219" y="30407"/>
                  <a:pt x="83551" y="21148"/>
                  <a:pt x="81815" y="12464"/>
                </a:cubicBezTo>
                <a:cubicBezTo>
                  <a:pt x="81071" y="8743"/>
                  <a:pt x="80117" y="3980"/>
                  <a:pt x="76724" y="2283"/>
                </a:cubicBezTo>
                <a:cubicBezTo>
                  <a:pt x="66682" y="-2740"/>
                  <a:pt x="53864" y="2126"/>
                  <a:pt x="43212" y="5677"/>
                </a:cubicBezTo>
                <a:cubicBezTo>
                  <a:pt x="34193" y="8683"/>
                  <a:pt x="25332" y="13379"/>
                  <a:pt x="18608" y="20100"/>
                </a:cubicBezTo>
                <a:cubicBezTo>
                  <a:pt x="13017" y="25688"/>
                  <a:pt x="9560" y="33960"/>
                  <a:pt x="2488" y="37492"/>
                </a:cubicBezTo>
              </a:path>
            </a:pathLst>
          </a:custGeom>
          <a:noFill/>
          <a:ln cap="flat" cmpd="sng" w="28575">
            <a:solidFill>
              <a:srgbClr val="FF0000"/>
            </a:solidFill>
            <a:prstDash val="solid"/>
            <a:round/>
            <a:headEnd len="med" w="med" type="none"/>
            <a:tailEnd len="med" w="med" type="none"/>
          </a:ln>
        </p:spPr>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0" lang="en-GB"/>
              <a:t>Model 1 [</a:t>
            </a:r>
            <a:r>
              <a:rPr b="0" lang="en-GB"/>
              <a:t>data with constant flux</a:t>
            </a:r>
            <a:r>
              <a:rPr b="0" lang="en-GB"/>
              <a:t>] </a:t>
            </a:r>
            <a:r>
              <a:rPr b="0" lang="en-GB" sz="2188"/>
              <a:t>(Prediction of etch depth)</a:t>
            </a:r>
            <a:endParaRPr b="0" sz="2188"/>
          </a:p>
          <a:p>
            <a:pPr indent="0" lvl="0" marL="0" rtl="0" algn="l">
              <a:spcBef>
                <a:spcPts val="0"/>
              </a:spcBef>
              <a:spcAft>
                <a:spcPts val="0"/>
              </a:spcAft>
              <a:buNone/>
            </a:pPr>
            <a:r>
              <a:t/>
            </a:r>
            <a:endParaRPr/>
          </a:p>
        </p:txBody>
      </p:sp>
      <p:sp>
        <p:nvSpPr>
          <p:cNvPr id="286" name="Google Shape;286;p38"/>
          <p:cNvSpPr txBox="1"/>
          <p:nvPr/>
        </p:nvSpPr>
        <p:spPr>
          <a:xfrm>
            <a:off x="596000" y="1287475"/>
            <a:ext cx="8028000" cy="3425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Open Sans"/>
              <a:buChar char="●"/>
            </a:pPr>
            <a:r>
              <a:rPr lang="en-GB" sz="1800">
                <a:solidFill>
                  <a:schemeClr val="dk2"/>
                </a:solidFill>
                <a:latin typeface="Open Sans"/>
                <a:ea typeface="Open Sans"/>
                <a:cs typeface="Open Sans"/>
                <a:sym typeface="Open Sans"/>
              </a:rPr>
              <a:t>Our previous model 1 for relatively more complex data showed satisfactory accuracy which is why it would also show better accuracy here.</a:t>
            </a:r>
            <a:endParaRPr sz="1800">
              <a:solidFill>
                <a:schemeClr val="dk2"/>
              </a:solidFill>
              <a:latin typeface="Open Sans"/>
              <a:ea typeface="Open Sans"/>
              <a:cs typeface="Open Sans"/>
              <a:sym typeface="Open Sans"/>
            </a:endParaRPr>
          </a:p>
          <a:p>
            <a:pPr indent="-342900" lvl="0" marL="457200" rtl="0" algn="l">
              <a:spcBef>
                <a:spcPts val="1000"/>
              </a:spcBef>
              <a:spcAft>
                <a:spcPts val="1000"/>
              </a:spcAft>
              <a:buClr>
                <a:schemeClr val="dk2"/>
              </a:buClr>
              <a:buSzPts val="1800"/>
              <a:buFont typeface="Open Sans"/>
              <a:buChar char="●"/>
            </a:pPr>
            <a:r>
              <a:rPr lang="en-GB" sz="1800">
                <a:solidFill>
                  <a:schemeClr val="dk2"/>
                </a:solidFill>
                <a:latin typeface="Open Sans"/>
                <a:ea typeface="Open Sans"/>
                <a:cs typeface="Open Sans"/>
                <a:sym typeface="Open Sans"/>
              </a:rPr>
              <a:t>That’s why, </a:t>
            </a:r>
            <a:r>
              <a:rPr lang="en-GB" sz="1800">
                <a:solidFill>
                  <a:schemeClr val="dk2"/>
                </a:solidFill>
                <a:latin typeface="Open Sans"/>
                <a:ea typeface="Open Sans"/>
                <a:cs typeface="Open Sans"/>
                <a:sym typeface="Open Sans"/>
              </a:rPr>
              <a:t>I preferred </a:t>
            </a:r>
            <a:r>
              <a:rPr lang="en-GB" sz="1800">
                <a:solidFill>
                  <a:schemeClr val="dk2"/>
                </a:solidFill>
                <a:latin typeface="Open Sans"/>
                <a:ea typeface="Open Sans"/>
                <a:cs typeface="Open Sans"/>
                <a:sym typeface="Open Sans"/>
              </a:rPr>
              <a:t>improv</a:t>
            </a:r>
            <a:r>
              <a:rPr lang="en-GB" sz="1800">
                <a:solidFill>
                  <a:schemeClr val="dk2"/>
                </a:solidFill>
                <a:latin typeface="Open Sans"/>
                <a:ea typeface="Open Sans"/>
                <a:cs typeface="Open Sans"/>
                <a:sym typeface="Open Sans"/>
              </a:rPr>
              <a:t>ing</a:t>
            </a:r>
            <a:r>
              <a:rPr lang="en-GB" sz="1800">
                <a:solidFill>
                  <a:schemeClr val="dk2"/>
                </a:solidFill>
                <a:latin typeface="Open Sans"/>
                <a:ea typeface="Open Sans"/>
                <a:cs typeface="Open Sans"/>
                <a:sym typeface="Open Sans"/>
              </a:rPr>
              <a:t> model 2 which was inaccurate for seeing changes</a:t>
            </a:r>
            <a:r>
              <a:rPr lang="en-GB" sz="1800">
                <a:solidFill>
                  <a:schemeClr val="dk2"/>
                </a:solidFill>
                <a:latin typeface="Open Sans"/>
                <a:ea typeface="Open Sans"/>
                <a:cs typeface="Open Sans"/>
                <a:sym typeface="Open Sans"/>
              </a:rPr>
              <a:t>.</a:t>
            </a:r>
            <a:endParaRPr sz="1800">
              <a:solidFill>
                <a:schemeClr val="dk2"/>
              </a:solidFill>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0" lang="en-GB"/>
              <a:t>Model 2 [</a:t>
            </a:r>
            <a:r>
              <a:rPr b="0" lang="en-GB"/>
              <a:t>data with constant flux</a:t>
            </a:r>
            <a:r>
              <a:rPr b="0" lang="en-GB"/>
              <a:t>] </a:t>
            </a:r>
            <a:r>
              <a:rPr b="0" lang="en-GB" sz="2188"/>
              <a:t>(Prediction of radius/CD) </a:t>
            </a:r>
            <a:r>
              <a:rPr lang="en-GB" sz="2188"/>
              <a:t>LSTM</a:t>
            </a:r>
            <a:endParaRPr sz="2188"/>
          </a:p>
          <a:p>
            <a:pPr indent="0" lvl="0" marL="0" rtl="0" algn="l">
              <a:spcBef>
                <a:spcPts val="0"/>
              </a:spcBef>
              <a:spcAft>
                <a:spcPts val="0"/>
              </a:spcAft>
              <a:buNone/>
            </a:pPr>
            <a:r>
              <a:t/>
            </a:r>
            <a:endParaRPr/>
          </a:p>
        </p:txBody>
      </p:sp>
      <p:sp>
        <p:nvSpPr>
          <p:cNvPr id="292" name="Google Shape;292;p39"/>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t>t=2</a:t>
            </a:r>
            <a:endParaRPr/>
          </a:p>
        </p:txBody>
      </p:sp>
      <p:pic>
        <p:nvPicPr>
          <p:cNvPr id="293" name="Google Shape;293;p39"/>
          <p:cNvPicPr preferRelativeResize="0"/>
          <p:nvPr/>
        </p:nvPicPr>
        <p:blipFill>
          <a:blip r:embed="rId3">
            <a:alphaModFix/>
          </a:blip>
          <a:stretch>
            <a:fillRect/>
          </a:stretch>
        </p:blipFill>
        <p:spPr>
          <a:xfrm>
            <a:off x="3659750" y="1045925"/>
            <a:ext cx="2452675" cy="1715650"/>
          </a:xfrm>
          <a:prstGeom prst="rect">
            <a:avLst/>
          </a:prstGeom>
          <a:noFill/>
          <a:ln>
            <a:noFill/>
          </a:ln>
        </p:spPr>
      </p:pic>
      <p:pic>
        <p:nvPicPr>
          <p:cNvPr id="294" name="Google Shape;294;p39"/>
          <p:cNvPicPr preferRelativeResize="0"/>
          <p:nvPr/>
        </p:nvPicPr>
        <p:blipFill>
          <a:blip r:embed="rId4">
            <a:alphaModFix/>
          </a:blip>
          <a:stretch>
            <a:fillRect/>
          </a:stretch>
        </p:blipFill>
        <p:spPr>
          <a:xfrm>
            <a:off x="3500186" y="2914999"/>
            <a:ext cx="2679325" cy="1906870"/>
          </a:xfrm>
          <a:prstGeom prst="rect">
            <a:avLst/>
          </a:prstGeom>
          <a:noFill/>
          <a:ln>
            <a:noFill/>
          </a:ln>
        </p:spPr>
      </p:pic>
      <p:pic>
        <p:nvPicPr>
          <p:cNvPr id="295" name="Google Shape;295;p39"/>
          <p:cNvPicPr preferRelativeResize="0"/>
          <p:nvPr/>
        </p:nvPicPr>
        <p:blipFill>
          <a:blip r:embed="rId5">
            <a:alphaModFix/>
          </a:blip>
          <a:stretch>
            <a:fillRect/>
          </a:stretch>
        </p:blipFill>
        <p:spPr>
          <a:xfrm>
            <a:off x="6367529" y="2007412"/>
            <a:ext cx="2570797" cy="1820525"/>
          </a:xfrm>
          <a:prstGeom prst="rect">
            <a:avLst/>
          </a:prstGeom>
          <a:noFill/>
          <a:ln>
            <a:noFill/>
          </a:ln>
        </p:spPr>
      </p:pic>
      <p:grpSp>
        <p:nvGrpSpPr>
          <p:cNvPr id="296" name="Google Shape;296;p39"/>
          <p:cNvGrpSpPr/>
          <p:nvPr/>
        </p:nvGrpSpPr>
        <p:grpSpPr>
          <a:xfrm>
            <a:off x="502600" y="2969825"/>
            <a:ext cx="2958525" cy="2112925"/>
            <a:chOff x="418850" y="2969825"/>
            <a:chExt cx="2958525" cy="2112925"/>
          </a:xfrm>
        </p:grpSpPr>
        <p:pic>
          <p:nvPicPr>
            <p:cNvPr id="297" name="Google Shape;297;p39"/>
            <p:cNvPicPr preferRelativeResize="0"/>
            <p:nvPr/>
          </p:nvPicPr>
          <p:blipFill>
            <a:blip r:embed="rId6">
              <a:alphaModFix/>
            </a:blip>
            <a:stretch>
              <a:fillRect/>
            </a:stretch>
          </p:blipFill>
          <p:spPr>
            <a:xfrm>
              <a:off x="798175" y="2969825"/>
              <a:ext cx="2579200" cy="1805425"/>
            </a:xfrm>
            <a:prstGeom prst="rect">
              <a:avLst/>
            </a:prstGeom>
            <a:noFill/>
            <a:ln>
              <a:noFill/>
            </a:ln>
          </p:spPr>
        </p:pic>
        <p:sp>
          <p:nvSpPr>
            <p:cNvPr id="298" name="Google Shape;298;p39"/>
            <p:cNvSpPr txBox="1"/>
            <p:nvPr/>
          </p:nvSpPr>
          <p:spPr>
            <a:xfrm>
              <a:off x="1232325" y="4775250"/>
              <a:ext cx="1710900" cy="3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dk2"/>
                  </a:solidFill>
                </a:rPr>
                <a:t>Avg Fitradius (CD)</a:t>
              </a:r>
              <a:endParaRPr sz="1300">
                <a:solidFill>
                  <a:schemeClr val="dk2"/>
                </a:solidFill>
              </a:endParaRPr>
            </a:p>
          </p:txBody>
        </p:sp>
        <p:sp>
          <p:nvSpPr>
            <p:cNvPr id="299" name="Google Shape;299;p39"/>
            <p:cNvSpPr txBox="1"/>
            <p:nvPr/>
          </p:nvSpPr>
          <p:spPr>
            <a:xfrm>
              <a:off x="418850" y="3279438"/>
              <a:ext cx="304500" cy="11862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GB" sz="1200">
                  <a:solidFill>
                    <a:schemeClr val="dk2"/>
                  </a:solidFill>
                </a:rPr>
                <a:t>D</a:t>
              </a:r>
              <a:endParaRPr sz="1200">
                <a:solidFill>
                  <a:schemeClr val="dk2"/>
                </a:solidFill>
              </a:endParaRPr>
            </a:p>
            <a:p>
              <a:pPr indent="0" lvl="0" marL="0" rtl="0" algn="l">
                <a:lnSpc>
                  <a:spcPct val="120000"/>
                </a:lnSpc>
                <a:spcBef>
                  <a:spcPts val="0"/>
                </a:spcBef>
                <a:spcAft>
                  <a:spcPts val="0"/>
                </a:spcAft>
                <a:buNone/>
              </a:pPr>
              <a:r>
                <a:rPr lang="en-GB" sz="1200">
                  <a:solidFill>
                    <a:schemeClr val="dk2"/>
                  </a:solidFill>
                </a:rPr>
                <a:t>E</a:t>
              </a:r>
              <a:endParaRPr sz="1200">
                <a:solidFill>
                  <a:schemeClr val="dk2"/>
                </a:solidFill>
              </a:endParaRPr>
            </a:p>
            <a:p>
              <a:pPr indent="0" lvl="0" marL="0" rtl="0" algn="l">
                <a:lnSpc>
                  <a:spcPct val="120000"/>
                </a:lnSpc>
                <a:spcBef>
                  <a:spcPts val="0"/>
                </a:spcBef>
                <a:spcAft>
                  <a:spcPts val="0"/>
                </a:spcAft>
                <a:buNone/>
              </a:pPr>
              <a:r>
                <a:rPr lang="en-GB" sz="1200">
                  <a:solidFill>
                    <a:schemeClr val="dk2"/>
                  </a:solidFill>
                </a:rPr>
                <a:t>P</a:t>
              </a:r>
              <a:endParaRPr sz="1200">
                <a:solidFill>
                  <a:schemeClr val="dk2"/>
                </a:solidFill>
              </a:endParaRPr>
            </a:p>
            <a:p>
              <a:pPr indent="0" lvl="0" marL="0" rtl="0" algn="l">
                <a:lnSpc>
                  <a:spcPct val="120000"/>
                </a:lnSpc>
                <a:spcBef>
                  <a:spcPts val="0"/>
                </a:spcBef>
                <a:spcAft>
                  <a:spcPts val="0"/>
                </a:spcAft>
                <a:buNone/>
              </a:pPr>
              <a:r>
                <a:rPr lang="en-GB" sz="1200">
                  <a:solidFill>
                    <a:schemeClr val="dk2"/>
                  </a:solidFill>
                </a:rPr>
                <a:t>T</a:t>
              </a:r>
              <a:endParaRPr sz="1200">
                <a:solidFill>
                  <a:schemeClr val="dk2"/>
                </a:solidFill>
              </a:endParaRPr>
            </a:p>
            <a:p>
              <a:pPr indent="0" lvl="0" marL="0" rtl="0" algn="l">
                <a:lnSpc>
                  <a:spcPct val="120000"/>
                </a:lnSpc>
                <a:spcBef>
                  <a:spcPts val="0"/>
                </a:spcBef>
                <a:spcAft>
                  <a:spcPts val="0"/>
                </a:spcAft>
                <a:buNone/>
              </a:pPr>
              <a:r>
                <a:rPr lang="en-GB" sz="1200">
                  <a:solidFill>
                    <a:schemeClr val="dk2"/>
                  </a:solidFill>
                </a:rPr>
                <a:t>H</a:t>
              </a:r>
              <a:endParaRPr sz="1200">
                <a:solidFill>
                  <a:schemeClr val="dk2"/>
                </a:solidFill>
              </a:endParaRPr>
            </a:p>
            <a:p>
              <a:pPr indent="0" lvl="0" marL="0" rtl="0" algn="l">
                <a:lnSpc>
                  <a:spcPct val="115000"/>
                </a:lnSpc>
                <a:spcBef>
                  <a:spcPts val="0"/>
                </a:spcBef>
                <a:spcAft>
                  <a:spcPts val="0"/>
                </a:spcAft>
                <a:buNone/>
              </a:pPr>
              <a:r>
                <a:t/>
              </a:r>
              <a:endParaRPr sz="500">
                <a:solidFill>
                  <a:schemeClr val="dk1"/>
                </a:solidFill>
              </a:endParaRPr>
            </a:p>
          </p:txBody>
        </p:sp>
      </p:grpSp>
      <p:grpSp>
        <p:nvGrpSpPr>
          <p:cNvPr id="300" name="Google Shape;300;p39"/>
          <p:cNvGrpSpPr/>
          <p:nvPr/>
        </p:nvGrpSpPr>
        <p:grpSpPr>
          <a:xfrm>
            <a:off x="714425" y="1045925"/>
            <a:ext cx="2746700" cy="1969850"/>
            <a:chOff x="723350" y="1130775"/>
            <a:chExt cx="2746700" cy="1969850"/>
          </a:xfrm>
        </p:grpSpPr>
        <p:pic>
          <p:nvPicPr>
            <p:cNvPr id="301" name="Google Shape;301;p39"/>
            <p:cNvPicPr preferRelativeResize="0"/>
            <p:nvPr/>
          </p:nvPicPr>
          <p:blipFill>
            <a:blip r:embed="rId7">
              <a:alphaModFix/>
            </a:blip>
            <a:stretch>
              <a:fillRect/>
            </a:stretch>
          </p:blipFill>
          <p:spPr>
            <a:xfrm>
              <a:off x="1044900" y="1130775"/>
              <a:ext cx="2425150" cy="1726000"/>
            </a:xfrm>
            <a:prstGeom prst="rect">
              <a:avLst/>
            </a:prstGeom>
            <a:noFill/>
            <a:ln>
              <a:noFill/>
            </a:ln>
          </p:spPr>
        </p:pic>
        <p:sp>
          <p:nvSpPr>
            <p:cNvPr id="302" name="Google Shape;302;p39"/>
            <p:cNvSpPr txBox="1"/>
            <p:nvPr/>
          </p:nvSpPr>
          <p:spPr>
            <a:xfrm>
              <a:off x="1232325" y="2793125"/>
              <a:ext cx="1710900" cy="3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dk2"/>
                  </a:solidFill>
                </a:rPr>
                <a:t>Avg Fitradius (CD)</a:t>
              </a:r>
              <a:endParaRPr sz="1300">
                <a:solidFill>
                  <a:schemeClr val="dk2"/>
                </a:solidFill>
              </a:endParaRPr>
            </a:p>
          </p:txBody>
        </p:sp>
        <p:sp>
          <p:nvSpPr>
            <p:cNvPr id="303" name="Google Shape;303;p39"/>
            <p:cNvSpPr txBox="1"/>
            <p:nvPr/>
          </p:nvSpPr>
          <p:spPr>
            <a:xfrm>
              <a:off x="723350" y="1555475"/>
              <a:ext cx="304500" cy="11862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GB" sz="1200">
                  <a:solidFill>
                    <a:schemeClr val="dk2"/>
                  </a:solidFill>
                </a:rPr>
                <a:t>D</a:t>
              </a:r>
              <a:endParaRPr sz="1200">
                <a:solidFill>
                  <a:schemeClr val="dk2"/>
                </a:solidFill>
              </a:endParaRPr>
            </a:p>
            <a:p>
              <a:pPr indent="0" lvl="0" marL="0" rtl="0" algn="l">
                <a:lnSpc>
                  <a:spcPct val="120000"/>
                </a:lnSpc>
                <a:spcBef>
                  <a:spcPts val="0"/>
                </a:spcBef>
                <a:spcAft>
                  <a:spcPts val="0"/>
                </a:spcAft>
                <a:buNone/>
              </a:pPr>
              <a:r>
                <a:rPr lang="en-GB" sz="1200">
                  <a:solidFill>
                    <a:schemeClr val="dk2"/>
                  </a:solidFill>
                </a:rPr>
                <a:t>E</a:t>
              </a:r>
              <a:endParaRPr sz="1200">
                <a:solidFill>
                  <a:schemeClr val="dk2"/>
                </a:solidFill>
              </a:endParaRPr>
            </a:p>
            <a:p>
              <a:pPr indent="0" lvl="0" marL="0" rtl="0" algn="l">
                <a:lnSpc>
                  <a:spcPct val="120000"/>
                </a:lnSpc>
                <a:spcBef>
                  <a:spcPts val="0"/>
                </a:spcBef>
                <a:spcAft>
                  <a:spcPts val="0"/>
                </a:spcAft>
                <a:buNone/>
              </a:pPr>
              <a:r>
                <a:rPr lang="en-GB" sz="1200">
                  <a:solidFill>
                    <a:schemeClr val="dk2"/>
                  </a:solidFill>
                </a:rPr>
                <a:t>P</a:t>
              </a:r>
              <a:endParaRPr sz="1200">
                <a:solidFill>
                  <a:schemeClr val="dk2"/>
                </a:solidFill>
              </a:endParaRPr>
            </a:p>
            <a:p>
              <a:pPr indent="0" lvl="0" marL="0" rtl="0" algn="l">
                <a:lnSpc>
                  <a:spcPct val="120000"/>
                </a:lnSpc>
                <a:spcBef>
                  <a:spcPts val="0"/>
                </a:spcBef>
                <a:spcAft>
                  <a:spcPts val="0"/>
                </a:spcAft>
                <a:buNone/>
              </a:pPr>
              <a:r>
                <a:rPr lang="en-GB" sz="1200">
                  <a:solidFill>
                    <a:schemeClr val="dk2"/>
                  </a:solidFill>
                </a:rPr>
                <a:t>T</a:t>
              </a:r>
              <a:endParaRPr sz="1200">
                <a:solidFill>
                  <a:schemeClr val="dk2"/>
                </a:solidFill>
              </a:endParaRPr>
            </a:p>
            <a:p>
              <a:pPr indent="0" lvl="0" marL="0" rtl="0" algn="l">
                <a:lnSpc>
                  <a:spcPct val="120000"/>
                </a:lnSpc>
                <a:spcBef>
                  <a:spcPts val="0"/>
                </a:spcBef>
                <a:spcAft>
                  <a:spcPts val="0"/>
                </a:spcAft>
                <a:buNone/>
              </a:pPr>
              <a:r>
                <a:rPr lang="en-GB" sz="1200">
                  <a:solidFill>
                    <a:schemeClr val="dk2"/>
                  </a:solidFill>
                </a:rPr>
                <a:t>H</a:t>
              </a:r>
              <a:endParaRPr sz="1200">
                <a:solidFill>
                  <a:schemeClr val="dk2"/>
                </a:solidFill>
              </a:endParaRPr>
            </a:p>
            <a:p>
              <a:pPr indent="0" lvl="0" marL="0" rtl="0" algn="l">
                <a:lnSpc>
                  <a:spcPct val="115000"/>
                </a:lnSpc>
                <a:spcBef>
                  <a:spcPts val="0"/>
                </a:spcBef>
                <a:spcAft>
                  <a:spcPts val="0"/>
                </a:spcAft>
                <a:buNone/>
              </a:pPr>
              <a:r>
                <a:t/>
              </a:r>
              <a:endParaRPr sz="500">
                <a:solidFill>
                  <a:schemeClr val="dk1"/>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0"/>
          <p:cNvSpPr txBox="1"/>
          <p:nvPr>
            <p:ph type="title"/>
          </p:nvPr>
        </p:nvSpPr>
        <p:spPr>
          <a:xfrm>
            <a:off x="5739600" y="349575"/>
            <a:ext cx="309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Shows our model’s weak performance due to roughness</a:t>
            </a:r>
            <a:endParaRPr sz="1400"/>
          </a:p>
        </p:txBody>
      </p:sp>
      <p:sp>
        <p:nvSpPr>
          <p:cNvPr id="309" name="Google Shape;309;p40"/>
          <p:cNvSpPr txBox="1"/>
          <p:nvPr>
            <p:ph idx="1" type="body"/>
          </p:nvPr>
        </p:nvSpPr>
        <p:spPr>
          <a:xfrm>
            <a:off x="340950" y="3351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t=12</a:t>
            </a:r>
            <a:endParaRPr/>
          </a:p>
          <a:p>
            <a:pPr indent="0" lvl="0" marL="0" rtl="0" algn="l">
              <a:spcBef>
                <a:spcPts val="1200"/>
              </a:spcBef>
              <a:spcAft>
                <a:spcPts val="1200"/>
              </a:spcAft>
              <a:buNone/>
            </a:pPr>
            <a:r>
              <a:t/>
            </a:r>
            <a:endParaRPr/>
          </a:p>
        </p:txBody>
      </p:sp>
      <p:pic>
        <p:nvPicPr>
          <p:cNvPr id="310" name="Google Shape;310;p40"/>
          <p:cNvPicPr preferRelativeResize="0"/>
          <p:nvPr/>
        </p:nvPicPr>
        <p:blipFill>
          <a:blip r:embed="rId3">
            <a:alphaModFix/>
          </a:blip>
          <a:stretch>
            <a:fillRect/>
          </a:stretch>
        </p:blipFill>
        <p:spPr>
          <a:xfrm>
            <a:off x="340938" y="1188425"/>
            <a:ext cx="2299275" cy="1596100"/>
          </a:xfrm>
          <a:prstGeom prst="rect">
            <a:avLst/>
          </a:prstGeom>
          <a:noFill/>
          <a:ln>
            <a:noFill/>
          </a:ln>
        </p:spPr>
      </p:pic>
      <p:pic>
        <p:nvPicPr>
          <p:cNvPr id="311" name="Google Shape;311;p40"/>
          <p:cNvPicPr preferRelativeResize="0"/>
          <p:nvPr/>
        </p:nvPicPr>
        <p:blipFill>
          <a:blip r:embed="rId4">
            <a:alphaModFix/>
          </a:blip>
          <a:stretch>
            <a:fillRect/>
          </a:stretch>
        </p:blipFill>
        <p:spPr>
          <a:xfrm>
            <a:off x="205663" y="2941000"/>
            <a:ext cx="2569842" cy="1831325"/>
          </a:xfrm>
          <a:prstGeom prst="rect">
            <a:avLst/>
          </a:prstGeom>
          <a:noFill/>
          <a:ln>
            <a:noFill/>
          </a:ln>
        </p:spPr>
      </p:pic>
      <p:pic>
        <p:nvPicPr>
          <p:cNvPr id="312" name="Google Shape;312;p40"/>
          <p:cNvPicPr preferRelativeResize="0"/>
          <p:nvPr/>
        </p:nvPicPr>
        <p:blipFill>
          <a:blip r:embed="rId5">
            <a:alphaModFix/>
          </a:blip>
          <a:stretch>
            <a:fillRect/>
          </a:stretch>
        </p:blipFill>
        <p:spPr>
          <a:xfrm>
            <a:off x="3147775" y="3122100"/>
            <a:ext cx="2848450" cy="1875850"/>
          </a:xfrm>
          <a:prstGeom prst="rect">
            <a:avLst/>
          </a:prstGeom>
          <a:noFill/>
          <a:ln>
            <a:noFill/>
          </a:ln>
        </p:spPr>
      </p:pic>
      <p:pic>
        <p:nvPicPr>
          <p:cNvPr id="313" name="Google Shape;313;p40"/>
          <p:cNvPicPr preferRelativeResize="0"/>
          <p:nvPr/>
        </p:nvPicPr>
        <p:blipFill>
          <a:blip r:embed="rId6">
            <a:alphaModFix/>
          </a:blip>
          <a:stretch>
            <a:fillRect/>
          </a:stretch>
        </p:blipFill>
        <p:spPr>
          <a:xfrm>
            <a:off x="3258813" y="922286"/>
            <a:ext cx="2848451" cy="2052465"/>
          </a:xfrm>
          <a:prstGeom prst="rect">
            <a:avLst/>
          </a:prstGeom>
          <a:noFill/>
          <a:ln>
            <a:noFill/>
          </a:ln>
        </p:spPr>
      </p:pic>
      <p:pic>
        <p:nvPicPr>
          <p:cNvPr id="314" name="Google Shape;314;p40"/>
          <p:cNvPicPr preferRelativeResize="0"/>
          <p:nvPr/>
        </p:nvPicPr>
        <p:blipFill>
          <a:blip r:embed="rId7">
            <a:alphaModFix/>
          </a:blip>
          <a:stretch>
            <a:fillRect/>
          </a:stretch>
        </p:blipFill>
        <p:spPr>
          <a:xfrm>
            <a:off x="6107275" y="1951325"/>
            <a:ext cx="2848450" cy="2016000"/>
          </a:xfrm>
          <a:prstGeom prst="rect">
            <a:avLst/>
          </a:prstGeom>
          <a:noFill/>
          <a:ln>
            <a:noFill/>
          </a:ln>
        </p:spPr>
      </p:pic>
      <p:cxnSp>
        <p:nvCxnSpPr>
          <p:cNvPr id="315" name="Google Shape;315;p40"/>
          <p:cNvCxnSpPr/>
          <p:nvPr/>
        </p:nvCxnSpPr>
        <p:spPr>
          <a:xfrm flipH="1" rot="10800000">
            <a:off x="4975950" y="852750"/>
            <a:ext cx="1484700" cy="1039200"/>
          </a:xfrm>
          <a:prstGeom prst="straightConnector1">
            <a:avLst/>
          </a:prstGeom>
          <a:noFill/>
          <a:ln cap="flat" cmpd="sng" w="9525">
            <a:solidFill>
              <a:schemeClr val="dk2"/>
            </a:solidFill>
            <a:prstDash val="solid"/>
            <a:round/>
            <a:headEnd len="med" w="med" type="none"/>
            <a:tailEnd len="med" w="med" type="triangle"/>
          </a:ln>
        </p:spPr>
      </p:cxnSp>
      <p:cxnSp>
        <p:nvCxnSpPr>
          <p:cNvPr id="316" name="Google Shape;316;p40"/>
          <p:cNvCxnSpPr/>
          <p:nvPr/>
        </p:nvCxnSpPr>
        <p:spPr>
          <a:xfrm rot="10800000">
            <a:off x="6725850" y="1001250"/>
            <a:ext cx="339300" cy="1283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RNN</a:t>
            </a:r>
            <a:endParaRPr/>
          </a:p>
        </p:txBody>
      </p:sp>
      <p:sp>
        <p:nvSpPr>
          <p:cNvPr id="322" name="Google Shape;322;p41"/>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pic>
        <p:nvPicPr>
          <p:cNvPr id="323" name="Google Shape;323;p41"/>
          <p:cNvPicPr preferRelativeResize="0"/>
          <p:nvPr/>
        </p:nvPicPr>
        <p:blipFill>
          <a:blip r:embed="rId3">
            <a:alphaModFix/>
          </a:blip>
          <a:stretch>
            <a:fillRect/>
          </a:stretch>
        </p:blipFill>
        <p:spPr>
          <a:xfrm>
            <a:off x="1526450" y="1045638"/>
            <a:ext cx="2463200" cy="3744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400"/>
              <a:t>TCAD</a:t>
            </a:r>
            <a:endParaRPr sz="2200"/>
          </a:p>
        </p:txBody>
      </p:sp>
      <p:sp>
        <p:nvSpPr>
          <p:cNvPr id="79" name="Google Shape;79;p15"/>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595959"/>
                </a:solidFill>
                <a:latin typeface="Arial"/>
                <a:ea typeface="Arial"/>
                <a:cs typeface="Arial"/>
                <a:sym typeface="Arial"/>
              </a:rPr>
              <a:t>The main file types used in Sentaurus Topography are:</a:t>
            </a:r>
            <a:endParaRPr>
              <a:solidFill>
                <a:srgbClr val="595959"/>
              </a:solidFill>
              <a:latin typeface="Arial"/>
              <a:ea typeface="Arial"/>
              <a:cs typeface="Arial"/>
              <a:sym typeface="Arial"/>
            </a:endParaRPr>
          </a:p>
          <a:p>
            <a:pPr indent="-342900" lvl="0" marL="457200" rtl="0" algn="l">
              <a:spcBef>
                <a:spcPts val="1200"/>
              </a:spcBef>
              <a:spcAft>
                <a:spcPts val="0"/>
              </a:spcAft>
              <a:buClr>
                <a:srgbClr val="595959"/>
              </a:buClr>
              <a:buSzPts val="1800"/>
              <a:buFont typeface="Arial"/>
              <a:buChar char="●"/>
            </a:pPr>
            <a:r>
              <a:rPr lang="en-GB">
                <a:solidFill>
                  <a:srgbClr val="595959"/>
                </a:solidFill>
                <a:latin typeface="Arial"/>
                <a:ea typeface="Arial"/>
                <a:cs typeface="Arial"/>
                <a:sym typeface="Arial"/>
              </a:rPr>
              <a:t>Command file (*.cmd) - </a:t>
            </a:r>
            <a:r>
              <a:rPr lang="en-GB" sz="1100">
                <a:solidFill>
                  <a:srgbClr val="595959"/>
                </a:solidFill>
                <a:latin typeface="Arial"/>
                <a:ea typeface="Arial"/>
                <a:cs typeface="Arial"/>
                <a:sym typeface="Arial"/>
              </a:rPr>
              <a:t>This is the main input file for Sentaurus Topography, containing all the simulation commands.</a:t>
            </a:r>
            <a:endParaRPr sz="1100">
              <a:solidFill>
                <a:srgbClr val="595959"/>
              </a:solidFill>
              <a:latin typeface="Arial"/>
              <a:ea typeface="Arial"/>
              <a:cs typeface="Arial"/>
              <a:sym typeface="Arial"/>
            </a:endParaRPr>
          </a:p>
          <a:p>
            <a:pPr indent="-342900" lvl="0" marL="457200" rtl="0" algn="l">
              <a:spcBef>
                <a:spcPts val="1000"/>
              </a:spcBef>
              <a:spcAft>
                <a:spcPts val="0"/>
              </a:spcAft>
              <a:buClr>
                <a:srgbClr val="595959"/>
              </a:buClr>
              <a:buSzPts val="1800"/>
              <a:buFont typeface="Arial"/>
              <a:buChar char="●"/>
            </a:pPr>
            <a:r>
              <a:rPr lang="en-GB">
                <a:solidFill>
                  <a:srgbClr val="595959"/>
                </a:solidFill>
                <a:latin typeface="Arial"/>
                <a:ea typeface="Arial"/>
                <a:cs typeface="Arial"/>
                <a:sym typeface="Arial"/>
              </a:rPr>
              <a:t>TDR boundary file (*.tdr) - </a:t>
            </a:r>
            <a:r>
              <a:rPr lang="en-GB" sz="1100">
                <a:solidFill>
                  <a:srgbClr val="595959"/>
                </a:solidFill>
                <a:latin typeface="Arial"/>
                <a:ea typeface="Arial"/>
                <a:cs typeface="Arial"/>
                <a:sym typeface="Arial"/>
              </a:rPr>
              <a:t>This file stores the boundaries of the structure and surface plots, and can be loaded into Sentaurus Visual for visualization.</a:t>
            </a:r>
            <a:endParaRPr sz="1100">
              <a:solidFill>
                <a:srgbClr val="595959"/>
              </a:solidFill>
              <a:latin typeface="Arial"/>
              <a:ea typeface="Arial"/>
              <a:cs typeface="Arial"/>
              <a:sym typeface="Arial"/>
            </a:endParaRPr>
          </a:p>
          <a:p>
            <a:pPr indent="-342900" lvl="0" marL="457200" rtl="0" algn="l">
              <a:spcBef>
                <a:spcPts val="1000"/>
              </a:spcBef>
              <a:spcAft>
                <a:spcPts val="0"/>
              </a:spcAft>
              <a:buClr>
                <a:srgbClr val="595959"/>
              </a:buClr>
              <a:buSzPts val="1800"/>
              <a:buFont typeface="Arial"/>
              <a:buChar char="●"/>
            </a:pPr>
            <a:r>
              <a:rPr lang="en-GB">
                <a:solidFill>
                  <a:srgbClr val="595959"/>
                </a:solidFill>
                <a:latin typeface="Arial"/>
                <a:ea typeface="Arial"/>
                <a:cs typeface="Arial"/>
                <a:sym typeface="Arial"/>
              </a:rPr>
              <a:t>PMC file (*.pmc) - </a:t>
            </a:r>
            <a:r>
              <a:rPr lang="en-GB" sz="1100">
                <a:solidFill>
                  <a:srgbClr val="595959"/>
                </a:solidFill>
                <a:latin typeface="Arial"/>
                <a:ea typeface="Arial"/>
                <a:cs typeface="Arial"/>
                <a:sym typeface="Arial"/>
              </a:rPr>
              <a:t>This file stores the information about structure which can also be reused in other files.</a:t>
            </a:r>
            <a:endParaRPr sz="1100">
              <a:solidFill>
                <a:srgbClr val="595959"/>
              </a:solidFill>
              <a:latin typeface="Arial"/>
              <a:ea typeface="Arial"/>
              <a:cs typeface="Arial"/>
              <a:sym typeface="Arial"/>
            </a:endParaRPr>
          </a:p>
          <a:p>
            <a:pPr indent="0" lvl="0" marL="0" rtl="0" algn="l">
              <a:spcBef>
                <a:spcPts val="1000"/>
              </a:spcBef>
              <a:spcAft>
                <a:spcPts val="12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2"/>
          <p:cNvSpPr txBox="1"/>
          <p:nvPr>
            <p:ph type="title"/>
          </p:nvPr>
        </p:nvSpPr>
        <p:spPr>
          <a:xfrm>
            <a:off x="311700" y="99700"/>
            <a:ext cx="8520600" cy="45495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chemeClr val="dk2"/>
              </a:buClr>
              <a:buSzPts val="1600"/>
              <a:buFont typeface="Arial"/>
              <a:buChar char="●"/>
            </a:pPr>
            <a:r>
              <a:rPr b="0" lang="en-GB" sz="1600">
                <a:solidFill>
                  <a:schemeClr val="dk2"/>
                </a:solidFill>
                <a:latin typeface="Arial"/>
                <a:ea typeface="Arial"/>
                <a:cs typeface="Arial"/>
                <a:sym typeface="Arial"/>
              </a:rPr>
              <a:t>Models like RandomForestRegressor are insignificant as they don’t have any memory.</a:t>
            </a:r>
            <a:endParaRPr b="0" sz="1600">
              <a:solidFill>
                <a:schemeClr val="dk2"/>
              </a:solidFill>
              <a:latin typeface="Arial"/>
              <a:ea typeface="Arial"/>
              <a:cs typeface="Arial"/>
              <a:sym typeface="Arial"/>
            </a:endParaRPr>
          </a:p>
          <a:p>
            <a:pPr indent="-330200" lvl="0" marL="457200" rtl="0" algn="l">
              <a:spcBef>
                <a:spcPts val="1000"/>
              </a:spcBef>
              <a:spcAft>
                <a:spcPts val="0"/>
              </a:spcAft>
              <a:buClr>
                <a:schemeClr val="dk2"/>
              </a:buClr>
              <a:buSzPts val="1600"/>
              <a:buFont typeface="Arial"/>
              <a:buChar char="●"/>
            </a:pPr>
            <a:r>
              <a:rPr b="0" lang="en-GB" sz="1600">
                <a:solidFill>
                  <a:schemeClr val="dk2"/>
                </a:solidFill>
                <a:latin typeface="Arial"/>
                <a:ea typeface="Arial"/>
                <a:cs typeface="Arial"/>
                <a:sym typeface="Arial"/>
              </a:rPr>
              <a:t>As the data’s complexity grows, so does the necessity of using a better ML/DL model and GNN, LSTM would perform significantly better on increasing complex data.</a:t>
            </a:r>
            <a:endParaRPr b="0" sz="1600">
              <a:solidFill>
                <a:schemeClr val="dk2"/>
              </a:solidFill>
              <a:latin typeface="Arial"/>
              <a:ea typeface="Arial"/>
              <a:cs typeface="Arial"/>
              <a:sym typeface="Arial"/>
            </a:endParaRPr>
          </a:p>
          <a:p>
            <a:pPr indent="-330200" lvl="0" marL="457200" rtl="0" algn="l">
              <a:spcBef>
                <a:spcPts val="1000"/>
              </a:spcBef>
              <a:spcAft>
                <a:spcPts val="0"/>
              </a:spcAft>
              <a:buClr>
                <a:schemeClr val="dk2"/>
              </a:buClr>
              <a:buSzPts val="1600"/>
              <a:buFont typeface="Arial"/>
              <a:buChar char="●"/>
            </a:pPr>
            <a:r>
              <a:rPr b="0" lang="en-GB" sz="1600">
                <a:solidFill>
                  <a:schemeClr val="dk2"/>
                </a:solidFill>
                <a:latin typeface="Arial"/>
                <a:ea typeface="Arial"/>
                <a:cs typeface="Arial"/>
                <a:sym typeface="Arial"/>
              </a:rPr>
              <a:t>LSTM outperforms GNN in terms of Relative MAE and that’s why it could be more preferable. </a:t>
            </a:r>
            <a:endParaRPr b="0" sz="1600">
              <a:solidFill>
                <a:schemeClr val="dk2"/>
              </a:solidFill>
              <a:latin typeface="Arial"/>
              <a:ea typeface="Arial"/>
              <a:cs typeface="Arial"/>
              <a:sym typeface="Arial"/>
            </a:endParaRPr>
          </a:p>
          <a:p>
            <a:pPr indent="-330200" lvl="0" marL="457200" rtl="0" algn="l">
              <a:spcBef>
                <a:spcPts val="1000"/>
              </a:spcBef>
              <a:spcAft>
                <a:spcPts val="0"/>
              </a:spcAft>
              <a:buClr>
                <a:schemeClr val="dk2"/>
              </a:buClr>
              <a:buSzPts val="1600"/>
              <a:buFont typeface="Arial"/>
              <a:buChar char="●"/>
            </a:pPr>
            <a:r>
              <a:rPr b="0" lang="en-GB" sz="1600">
                <a:solidFill>
                  <a:schemeClr val="dk2"/>
                </a:solidFill>
                <a:latin typeface="Arial"/>
                <a:ea typeface="Arial"/>
                <a:cs typeface="Arial"/>
                <a:sym typeface="Arial"/>
              </a:rPr>
              <a:t>Model-2 gained far more better accuracy for </a:t>
            </a:r>
            <a:r>
              <a:rPr b="0" lang="en-GB" sz="1600">
                <a:solidFill>
                  <a:schemeClr val="dk2"/>
                </a:solidFill>
                <a:latin typeface="Arial"/>
                <a:ea typeface="Arial"/>
                <a:cs typeface="Arial"/>
                <a:sym typeface="Arial"/>
              </a:rPr>
              <a:t>data with constant flux</a:t>
            </a:r>
            <a:r>
              <a:rPr b="0" lang="en-GB" sz="1600">
                <a:solidFill>
                  <a:schemeClr val="dk2"/>
                </a:solidFill>
                <a:latin typeface="Arial"/>
                <a:ea typeface="Arial"/>
                <a:cs typeface="Arial"/>
                <a:sym typeface="Arial"/>
              </a:rPr>
              <a:t> showing that if somehow we make some adjustments by data analysis and reduce dimensions a little then it would have greater impact on accuracy.</a:t>
            </a:r>
            <a:endParaRPr b="0" sz="1600">
              <a:solidFill>
                <a:schemeClr val="dk2"/>
              </a:solidFill>
              <a:latin typeface="Arial"/>
              <a:ea typeface="Arial"/>
              <a:cs typeface="Arial"/>
              <a:sym typeface="Arial"/>
            </a:endParaRPr>
          </a:p>
          <a:p>
            <a:pPr indent="-330200" lvl="0" marL="457200" rtl="0" algn="l">
              <a:spcBef>
                <a:spcPts val="1000"/>
              </a:spcBef>
              <a:spcAft>
                <a:spcPts val="0"/>
              </a:spcAft>
              <a:buClr>
                <a:schemeClr val="dk2"/>
              </a:buClr>
              <a:buSzPts val="1600"/>
              <a:buFont typeface="Arial"/>
              <a:buChar char="●"/>
            </a:pPr>
            <a:r>
              <a:rPr b="0" lang="en-GB" sz="1600">
                <a:solidFill>
                  <a:schemeClr val="dk2"/>
                </a:solidFill>
                <a:latin typeface="Arial"/>
                <a:ea typeface="Arial"/>
                <a:cs typeface="Arial"/>
                <a:sym typeface="Arial"/>
              </a:rPr>
              <a:t>Following table summarizes the best model’s Relative MAE for both types of data achieved so far:</a:t>
            </a:r>
            <a:endParaRPr b="0" sz="1600">
              <a:solidFill>
                <a:schemeClr val="dk2"/>
              </a:solidFill>
              <a:latin typeface="Arial"/>
              <a:ea typeface="Arial"/>
              <a:cs typeface="Arial"/>
              <a:sym typeface="Arial"/>
            </a:endParaRPr>
          </a:p>
        </p:txBody>
      </p:sp>
      <p:graphicFrame>
        <p:nvGraphicFramePr>
          <p:cNvPr id="329" name="Google Shape;329;p42"/>
          <p:cNvGraphicFramePr/>
          <p:nvPr/>
        </p:nvGraphicFramePr>
        <p:xfrm>
          <a:off x="952500" y="3177475"/>
          <a:ext cx="3000000" cy="3000000"/>
        </p:xfrm>
        <a:graphic>
          <a:graphicData uri="http://schemas.openxmlformats.org/drawingml/2006/table">
            <a:tbl>
              <a:tblPr>
                <a:noFill/>
                <a:tableStyleId>{F3B022BD-1AE8-4A6F-8A97-88C9E940E86F}</a:tableStyleId>
              </a:tblPr>
              <a:tblGrid>
                <a:gridCol w="2413000"/>
                <a:gridCol w="2413000"/>
                <a:gridCol w="2413000"/>
              </a:tblGrid>
              <a:tr h="706275">
                <a:tc>
                  <a:txBody>
                    <a:bodyPr/>
                    <a:lstStyle/>
                    <a:p>
                      <a:pPr indent="0" lvl="0" marL="0" rtl="0" algn="ctr">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GB"/>
                        <a:t>Model 1 </a:t>
                      </a:r>
                      <a:endParaRPr/>
                    </a:p>
                    <a:p>
                      <a:pPr indent="0" lvl="0" marL="0" rtl="0" algn="ctr">
                        <a:spcBef>
                          <a:spcPts val="0"/>
                        </a:spcBef>
                        <a:spcAft>
                          <a:spcPts val="0"/>
                        </a:spcAft>
                        <a:buNone/>
                      </a:pPr>
                      <a:r>
                        <a:rPr lang="en-GB" sz="1100"/>
                        <a:t>(Prediction of etched depth) </a:t>
                      </a:r>
                      <a:r>
                        <a:rPr lang="en-GB" sz="1200"/>
                        <a:t>[RMAE (%)]</a:t>
                      </a:r>
                      <a:endParaRPr sz="1200"/>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GB"/>
                        <a:t>Model 2 </a:t>
                      </a:r>
                      <a:endParaRPr/>
                    </a:p>
                    <a:p>
                      <a:pPr indent="0" lvl="0" marL="0" rtl="0" algn="ctr">
                        <a:spcBef>
                          <a:spcPts val="0"/>
                        </a:spcBef>
                        <a:spcAft>
                          <a:spcPts val="0"/>
                        </a:spcAft>
                        <a:buNone/>
                      </a:pPr>
                      <a:r>
                        <a:rPr lang="en-GB" sz="1100"/>
                        <a:t>(Prediction of CD/</a:t>
                      </a:r>
                      <a:r>
                        <a:rPr lang="en-GB" sz="1100"/>
                        <a:t>f</a:t>
                      </a:r>
                      <a:r>
                        <a:rPr lang="en-GB" sz="1100"/>
                        <a:t>itradius)</a:t>
                      </a:r>
                      <a:endParaRPr sz="1100"/>
                    </a:p>
                    <a:p>
                      <a:pPr indent="0" lvl="0" marL="0" rtl="0" algn="ctr">
                        <a:spcBef>
                          <a:spcPts val="0"/>
                        </a:spcBef>
                        <a:spcAft>
                          <a:spcPts val="0"/>
                        </a:spcAft>
                        <a:buNone/>
                      </a:pPr>
                      <a:r>
                        <a:rPr lang="en-GB" sz="1200"/>
                        <a:t>[RMAE (%)]</a:t>
                      </a:r>
                      <a:endParaRPr sz="1200"/>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40050">
                <a:tc>
                  <a:txBody>
                    <a:bodyPr/>
                    <a:lstStyle/>
                    <a:p>
                      <a:pPr indent="0" lvl="0" marL="0" rtl="0" algn="ctr">
                        <a:spcBef>
                          <a:spcPts val="0"/>
                        </a:spcBef>
                        <a:spcAft>
                          <a:spcPts val="0"/>
                        </a:spcAft>
                        <a:buNone/>
                      </a:pPr>
                      <a:r>
                        <a:rPr lang="en-GB"/>
                        <a:t>Data with time changing flux</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GB"/>
                        <a:t>12</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GB"/>
                        <a:t>40 - 45</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40050">
                <a:tc>
                  <a:txBody>
                    <a:bodyPr/>
                    <a:lstStyle/>
                    <a:p>
                      <a:pPr indent="0" lvl="0" marL="0" rtl="0" algn="ctr">
                        <a:spcBef>
                          <a:spcPts val="0"/>
                        </a:spcBef>
                        <a:spcAft>
                          <a:spcPts val="0"/>
                        </a:spcAft>
                        <a:buNone/>
                      </a:pPr>
                      <a:r>
                        <a:rPr lang="en-GB"/>
                        <a:t>Data with constant flux</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GB"/>
                        <a:t>7</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GB"/>
                        <a:t>15</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3"/>
          <p:cNvSpPr txBox="1"/>
          <p:nvPr>
            <p:ph type="title"/>
          </p:nvPr>
        </p:nvSpPr>
        <p:spPr>
          <a:xfrm>
            <a:off x="332925" y="1748050"/>
            <a:ext cx="8571300" cy="9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Gate All Around Field Effect Transistor (GAAFET)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Structure 1 - Channel Release </a:t>
            </a:r>
            <a:r>
              <a:rPr b="0" lang="en-GB" sz="1800"/>
              <a:t>(To Completely remove SiGe layer)</a:t>
            </a:r>
            <a:endParaRPr b="0" sz="1800"/>
          </a:p>
        </p:txBody>
      </p:sp>
      <p:sp>
        <p:nvSpPr>
          <p:cNvPr id="340" name="Google Shape;340;p4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pic>
        <p:nvPicPr>
          <p:cNvPr id="341" name="Google Shape;341;p44"/>
          <p:cNvPicPr preferRelativeResize="0"/>
          <p:nvPr/>
        </p:nvPicPr>
        <p:blipFill>
          <a:blip r:embed="rId3">
            <a:alphaModFix/>
          </a:blip>
          <a:stretch>
            <a:fillRect/>
          </a:stretch>
        </p:blipFill>
        <p:spPr>
          <a:xfrm>
            <a:off x="3225100" y="1266325"/>
            <a:ext cx="3173249" cy="3492424"/>
          </a:xfrm>
          <a:prstGeom prst="rect">
            <a:avLst/>
          </a:prstGeom>
          <a:noFill/>
          <a:ln>
            <a:noFill/>
          </a:ln>
        </p:spPr>
      </p:pic>
      <p:cxnSp>
        <p:nvCxnSpPr>
          <p:cNvPr id="342" name="Google Shape;342;p44"/>
          <p:cNvCxnSpPr/>
          <p:nvPr/>
        </p:nvCxnSpPr>
        <p:spPr>
          <a:xfrm flipH="1">
            <a:off x="5400150" y="1559363"/>
            <a:ext cx="636300" cy="434700"/>
          </a:xfrm>
          <a:prstGeom prst="straightConnector1">
            <a:avLst/>
          </a:prstGeom>
          <a:noFill/>
          <a:ln cap="flat" cmpd="sng" w="9525">
            <a:solidFill>
              <a:schemeClr val="dk2"/>
            </a:solidFill>
            <a:prstDash val="solid"/>
            <a:round/>
            <a:headEnd len="med" w="med" type="none"/>
            <a:tailEnd len="med" w="med" type="triangle"/>
          </a:ln>
        </p:spPr>
      </p:cxnSp>
      <p:cxnSp>
        <p:nvCxnSpPr>
          <p:cNvPr id="343" name="Google Shape;343;p44"/>
          <p:cNvCxnSpPr/>
          <p:nvPr/>
        </p:nvCxnSpPr>
        <p:spPr>
          <a:xfrm>
            <a:off x="1900450" y="3164575"/>
            <a:ext cx="1399800" cy="434700"/>
          </a:xfrm>
          <a:prstGeom prst="straightConnector1">
            <a:avLst/>
          </a:prstGeom>
          <a:noFill/>
          <a:ln cap="flat" cmpd="sng" w="9525">
            <a:solidFill>
              <a:schemeClr val="dk2"/>
            </a:solidFill>
            <a:prstDash val="solid"/>
            <a:round/>
            <a:headEnd len="med" w="med" type="none"/>
            <a:tailEnd len="med" w="med" type="triangle"/>
          </a:ln>
        </p:spPr>
      </p:cxnSp>
      <p:cxnSp>
        <p:nvCxnSpPr>
          <p:cNvPr id="344" name="Google Shape;344;p44"/>
          <p:cNvCxnSpPr/>
          <p:nvPr/>
        </p:nvCxnSpPr>
        <p:spPr>
          <a:xfrm flipH="1">
            <a:off x="4975825" y="2401000"/>
            <a:ext cx="1230300" cy="487800"/>
          </a:xfrm>
          <a:prstGeom prst="straightConnector1">
            <a:avLst/>
          </a:prstGeom>
          <a:noFill/>
          <a:ln cap="flat" cmpd="sng" w="9525">
            <a:solidFill>
              <a:schemeClr val="dk2"/>
            </a:solidFill>
            <a:prstDash val="solid"/>
            <a:round/>
            <a:headEnd len="med" w="med" type="none"/>
            <a:tailEnd len="med" w="med" type="triangle"/>
          </a:ln>
        </p:spPr>
      </p:cxnSp>
      <p:cxnSp>
        <p:nvCxnSpPr>
          <p:cNvPr id="345" name="Google Shape;345;p44"/>
          <p:cNvCxnSpPr/>
          <p:nvPr/>
        </p:nvCxnSpPr>
        <p:spPr>
          <a:xfrm>
            <a:off x="2027700" y="2549475"/>
            <a:ext cx="2820900" cy="180300"/>
          </a:xfrm>
          <a:prstGeom prst="straightConnector1">
            <a:avLst/>
          </a:prstGeom>
          <a:noFill/>
          <a:ln cap="flat" cmpd="sng" w="9525">
            <a:solidFill>
              <a:schemeClr val="dk2"/>
            </a:solidFill>
            <a:prstDash val="solid"/>
            <a:round/>
            <a:headEnd len="med" w="med" type="none"/>
            <a:tailEnd len="med" w="med" type="triangle"/>
          </a:ln>
        </p:spPr>
      </p:cxnSp>
      <p:sp>
        <p:nvSpPr>
          <p:cNvPr id="346" name="Google Shape;346;p44"/>
          <p:cNvSpPr txBox="1"/>
          <p:nvPr/>
        </p:nvSpPr>
        <p:spPr>
          <a:xfrm>
            <a:off x="426250" y="2888800"/>
            <a:ext cx="1474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Silicon Base</a:t>
            </a:r>
            <a:endParaRPr sz="1800">
              <a:solidFill>
                <a:schemeClr val="dk2"/>
              </a:solidFill>
            </a:endParaRPr>
          </a:p>
          <a:p>
            <a:pPr indent="0" lvl="0" marL="0" rtl="0" algn="l">
              <a:spcBef>
                <a:spcPts val="0"/>
              </a:spcBef>
              <a:spcAft>
                <a:spcPts val="0"/>
              </a:spcAft>
              <a:buNone/>
            </a:pPr>
            <a:r>
              <a:rPr lang="en-GB" sz="1800">
                <a:solidFill>
                  <a:schemeClr val="dk2"/>
                </a:solidFill>
              </a:rPr>
              <a:t>	10 nm</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
        <p:nvSpPr>
          <p:cNvPr id="347" name="Google Shape;347;p44"/>
          <p:cNvSpPr txBox="1"/>
          <p:nvPr/>
        </p:nvSpPr>
        <p:spPr>
          <a:xfrm>
            <a:off x="553500" y="2231175"/>
            <a:ext cx="1474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Silicon layer</a:t>
            </a:r>
            <a:endParaRPr sz="1800">
              <a:solidFill>
                <a:schemeClr val="dk2"/>
              </a:solidFill>
            </a:endParaRPr>
          </a:p>
          <a:p>
            <a:pPr indent="0" lvl="0" marL="0" rtl="0" algn="l">
              <a:spcBef>
                <a:spcPts val="0"/>
              </a:spcBef>
              <a:spcAft>
                <a:spcPts val="0"/>
              </a:spcAft>
              <a:buNone/>
            </a:pPr>
            <a:r>
              <a:rPr lang="en-GB" sz="1800">
                <a:solidFill>
                  <a:schemeClr val="dk2"/>
                </a:solidFill>
              </a:rPr>
              <a:t>	5 nm</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
        <p:nvSpPr>
          <p:cNvPr id="348" name="Google Shape;348;p44"/>
          <p:cNvSpPr txBox="1"/>
          <p:nvPr/>
        </p:nvSpPr>
        <p:spPr>
          <a:xfrm>
            <a:off x="6036450" y="1255550"/>
            <a:ext cx="3001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Silicon Nitride - 6 nm width</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
        <p:nvSpPr>
          <p:cNvPr id="349" name="Google Shape;349;p44"/>
          <p:cNvSpPr txBox="1"/>
          <p:nvPr/>
        </p:nvSpPr>
        <p:spPr>
          <a:xfrm>
            <a:off x="6206125" y="2124775"/>
            <a:ext cx="306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SiGe  - 10 nm thickness</a:t>
            </a:r>
            <a:endParaRPr sz="1800">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Effect of flux </a:t>
            </a:r>
            <a:r>
              <a:rPr lang="en-GB"/>
              <a:t>on process outcome</a:t>
            </a:r>
            <a:endParaRPr/>
          </a:p>
        </p:txBody>
      </p:sp>
      <p:sp>
        <p:nvSpPr>
          <p:cNvPr id="355" name="Google Shape;355;p45"/>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a:t>
            </a:r>
            <a:r>
              <a:rPr lang="en-GB">
                <a:latin typeface="Arial"/>
                <a:ea typeface="Arial"/>
                <a:cs typeface="Arial"/>
                <a:sym typeface="Arial"/>
              </a:rPr>
              <a:t> Flux = 2 x 10^-3, time = 5 s    					- </a:t>
            </a:r>
            <a:r>
              <a:rPr lang="en-GB">
                <a:latin typeface="Arial"/>
                <a:ea typeface="Arial"/>
                <a:cs typeface="Arial"/>
                <a:sym typeface="Arial"/>
              </a:rPr>
              <a:t>Flux = 3.9 x 10^-3, time = 5 s</a:t>
            </a:r>
            <a:endParaRPr>
              <a:latin typeface="Arial"/>
              <a:ea typeface="Arial"/>
              <a:cs typeface="Arial"/>
              <a:sym typeface="Arial"/>
            </a:endParaRPr>
          </a:p>
          <a:p>
            <a:pPr indent="0" lvl="0" marL="0" rtl="0" algn="l">
              <a:spcBef>
                <a:spcPts val="1200"/>
              </a:spcBef>
              <a:spcAft>
                <a:spcPts val="0"/>
              </a:spcAft>
              <a:buNone/>
            </a:pPr>
            <a:r>
              <a:t/>
            </a:r>
            <a:endParaRPr>
              <a:latin typeface="Arial"/>
              <a:ea typeface="Arial"/>
              <a:cs typeface="Arial"/>
              <a:sym typeface="Arial"/>
            </a:endParaRPr>
          </a:p>
          <a:p>
            <a:pPr indent="0" lvl="0" marL="0" rtl="0" algn="l">
              <a:spcBef>
                <a:spcPts val="1200"/>
              </a:spcBef>
              <a:spcAft>
                <a:spcPts val="0"/>
              </a:spcAft>
              <a:buNone/>
            </a:pPr>
            <a:r>
              <a:t/>
            </a:r>
            <a:endParaRPr>
              <a:latin typeface="Arial"/>
              <a:ea typeface="Arial"/>
              <a:cs typeface="Arial"/>
              <a:sym typeface="Arial"/>
            </a:endParaRPr>
          </a:p>
          <a:p>
            <a:pPr indent="0" lvl="0" marL="0" rtl="0" algn="l">
              <a:spcBef>
                <a:spcPts val="1200"/>
              </a:spcBef>
              <a:spcAft>
                <a:spcPts val="0"/>
              </a:spcAft>
              <a:buNone/>
            </a:pPr>
            <a:r>
              <a:t/>
            </a:r>
            <a:endParaRPr>
              <a:latin typeface="Arial"/>
              <a:ea typeface="Arial"/>
              <a:cs typeface="Arial"/>
              <a:sym typeface="Arial"/>
            </a:endParaRPr>
          </a:p>
          <a:p>
            <a:pPr indent="0" lvl="0" marL="0" rtl="0" algn="l">
              <a:spcBef>
                <a:spcPts val="1200"/>
              </a:spcBef>
              <a:spcAft>
                <a:spcPts val="0"/>
              </a:spcAft>
              <a:buNone/>
            </a:pPr>
            <a:r>
              <a:t/>
            </a:r>
            <a:endParaRPr>
              <a:latin typeface="Arial"/>
              <a:ea typeface="Arial"/>
              <a:cs typeface="Arial"/>
              <a:sym typeface="Arial"/>
            </a:endParaRPr>
          </a:p>
          <a:p>
            <a:pPr indent="0" lvl="0" marL="0" rtl="0" algn="l">
              <a:spcBef>
                <a:spcPts val="1200"/>
              </a:spcBef>
              <a:spcAft>
                <a:spcPts val="0"/>
              </a:spcAft>
              <a:buNone/>
            </a:pPr>
            <a:r>
              <a:t/>
            </a:r>
            <a:endParaRPr>
              <a:latin typeface="Arial"/>
              <a:ea typeface="Arial"/>
              <a:cs typeface="Arial"/>
              <a:sym typeface="Arial"/>
            </a:endParaRPr>
          </a:p>
          <a:p>
            <a:pPr indent="-342900" lvl="0" marL="457200" rtl="0" algn="l">
              <a:spcBef>
                <a:spcPts val="1200"/>
              </a:spcBef>
              <a:spcAft>
                <a:spcPts val="0"/>
              </a:spcAft>
              <a:buSzPts val="1800"/>
              <a:buFont typeface="Arial"/>
              <a:buChar char="-"/>
            </a:pPr>
            <a:r>
              <a:rPr lang="en-GB">
                <a:latin typeface="Arial"/>
                <a:ea typeface="Arial"/>
                <a:cs typeface="Arial"/>
                <a:sym typeface="Arial"/>
              </a:rPr>
              <a:t>Flux describes the incoming flux of particles on surface. </a:t>
            </a:r>
            <a:endParaRPr>
              <a:latin typeface="Arial"/>
              <a:ea typeface="Arial"/>
              <a:cs typeface="Arial"/>
              <a:sym typeface="Arial"/>
            </a:endParaRPr>
          </a:p>
          <a:p>
            <a:pPr indent="-342900" lvl="0" marL="457200" rtl="0" algn="l">
              <a:spcBef>
                <a:spcPts val="0"/>
              </a:spcBef>
              <a:spcAft>
                <a:spcPts val="0"/>
              </a:spcAft>
              <a:buSzPts val="1800"/>
              <a:buFont typeface="Arial"/>
              <a:buChar char="-"/>
            </a:pPr>
            <a:r>
              <a:rPr lang="en-GB">
                <a:latin typeface="Arial"/>
                <a:ea typeface="Arial"/>
                <a:cs typeface="Arial"/>
                <a:sym typeface="Arial"/>
              </a:rPr>
              <a:t>More flux means more etch rate.</a:t>
            </a:r>
            <a:endParaRPr>
              <a:latin typeface="Arial"/>
              <a:ea typeface="Arial"/>
              <a:cs typeface="Arial"/>
              <a:sym typeface="Arial"/>
            </a:endParaRPr>
          </a:p>
        </p:txBody>
      </p:sp>
      <p:pic>
        <p:nvPicPr>
          <p:cNvPr id="356" name="Google Shape;356;p45"/>
          <p:cNvPicPr preferRelativeResize="0"/>
          <p:nvPr/>
        </p:nvPicPr>
        <p:blipFill>
          <a:blip r:embed="rId3">
            <a:alphaModFix/>
          </a:blip>
          <a:stretch>
            <a:fillRect/>
          </a:stretch>
        </p:blipFill>
        <p:spPr>
          <a:xfrm>
            <a:off x="489950" y="1663025"/>
            <a:ext cx="3491024" cy="2148475"/>
          </a:xfrm>
          <a:prstGeom prst="rect">
            <a:avLst/>
          </a:prstGeom>
          <a:noFill/>
          <a:ln>
            <a:noFill/>
          </a:ln>
        </p:spPr>
      </p:pic>
      <p:pic>
        <p:nvPicPr>
          <p:cNvPr id="357" name="Google Shape;357;p45"/>
          <p:cNvPicPr preferRelativeResize="0"/>
          <p:nvPr/>
        </p:nvPicPr>
        <p:blipFill>
          <a:blip r:embed="rId4">
            <a:alphaModFix/>
          </a:blip>
          <a:stretch>
            <a:fillRect/>
          </a:stretch>
        </p:blipFill>
        <p:spPr>
          <a:xfrm>
            <a:off x="5313835" y="1682763"/>
            <a:ext cx="3426889" cy="210899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Effect of </a:t>
            </a:r>
            <a:r>
              <a:rPr lang="en-GB"/>
              <a:t>exponent on process outcome</a:t>
            </a:r>
            <a:endParaRPr/>
          </a:p>
        </p:txBody>
      </p:sp>
      <p:sp>
        <p:nvSpPr>
          <p:cNvPr id="363" name="Google Shape;363;p46"/>
          <p:cNvSpPr txBox="1"/>
          <p:nvPr>
            <p:ph idx="1" type="body"/>
          </p:nvPr>
        </p:nvSpPr>
        <p:spPr>
          <a:xfrm>
            <a:off x="311700" y="1152425"/>
            <a:ext cx="8520600" cy="34167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Arial"/>
              <a:buChar char="●"/>
            </a:pPr>
            <a:r>
              <a:rPr lang="en-GB" sz="1500">
                <a:latin typeface="Arial"/>
                <a:ea typeface="Arial"/>
                <a:cs typeface="Arial"/>
                <a:sym typeface="Arial"/>
              </a:rPr>
              <a:t>Exponent gives the angular distribution of incoming particles’ flux, </a:t>
            </a:r>
            <a:r>
              <a:rPr lang="en-GB" sz="1500" u="sng">
                <a:latin typeface="Arial"/>
                <a:ea typeface="Arial"/>
                <a:cs typeface="Arial"/>
                <a:sym typeface="Arial"/>
              </a:rPr>
              <a:t>i.e</a:t>
            </a:r>
            <a:r>
              <a:rPr lang="en-GB" sz="1500">
                <a:latin typeface="Arial"/>
                <a:ea typeface="Arial"/>
                <a:cs typeface="Arial"/>
                <a:sym typeface="Arial"/>
              </a:rPr>
              <a:t> If Value of exponent is more, the etching process would be more anisotropic which means that etching would be more in particular direction.</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 </a:t>
            </a:r>
            <a:r>
              <a:rPr lang="en-GB" sz="1500">
                <a:latin typeface="Arial"/>
                <a:ea typeface="Arial"/>
                <a:cs typeface="Arial"/>
                <a:sym typeface="Arial"/>
              </a:rPr>
              <a:t>Exponent = 1     	  </a:t>
            </a:r>
            <a:r>
              <a:rPr lang="en-GB" sz="1100">
                <a:latin typeface="Arial"/>
                <a:ea typeface="Arial"/>
                <a:cs typeface="Arial"/>
                <a:sym typeface="Arial"/>
              </a:rPr>
              <a:t>         [T</a:t>
            </a:r>
            <a:r>
              <a:rPr lang="en-GB" sz="1100">
                <a:latin typeface="Arial"/>
                <a:ea typeface="Arial"/>
                <a:cs typeface="Arial"/>
                <a:sym typeface="Arial"/>
              </a:rPr>
              <a:t>ime and Flux are same for both]</a:t>
            </a:r>
            <a:r>
              <a:rPr lang="en-GB" sz="1500">
                <a:latin typeface="Arial"/>
                <a:ea typeface="Arial"/>
                <a:cs typeface="Arial"/>
                <a:sym typeface="Arial"/>
              </a:rPr>
              <a:t>          - Exponent = 5000</a:t>
            </a:r>
            <a:endParaRPr sz="1500">
              <a:latin typeface="Arial"/>
              <a:ea typeface="Arial"/>
              <a:cs typeface="Arial"/>
              <a:sym typeface="Arial"/>
            </a:endParaRPr>
          </a:p>
          <a:p>
            <a:pPr indent="0" lvl="0" marL="0" rtl="0" algn="l">
              <a:spcBef>
                <a:spcPts val="1200"/>
              </a:spcBef>
              <a:spcAft>
                <a:spcPts val="0"/>
              </a:spcAft>
              <a:buNone/>
            </a:pPr>
            <a:r>
              <a:t/>
            </a:r>
            <a:endParaRPr sz="1500">
              <a:latin typeface="Arial"/>
              <a:ea typeface="Arial"/>
              <a:cs typeface="Arial"/>
              <a:sym typeface="Arial"/>
            </a:endParaRPr>
          </a:p>
          <a:p>
            <a:pPr indent="0" lvl="0" marL="0" rtl="0" algn="l">
              <a:spcBef>
                <a:spcPts val="1200"/>
              </a:spcBef>
              <a:spcAft>
                <a:spcPts val="0"/>
              </a:spcAft>
              <a:buNone/>
            </a:pPr>
            <a:r>
              <a:t/>
            </a:r>
            <a:endParaRPr sz="1500">
              <a:latin typeface="Arial"/>
              <a:ea typeface="Arial"/>
              <a:cs typeface="Arial"/>
              <a:sym typeface="Arial"/>
            </a:endParaRPr>
          </a:p>
          <a:p>
            <a:pPr indent="0" lvl="0" marL="0" rtl="0" algn="l">
              <a:spcBef>
                <a:spcPts val="1200"/>
              </a:spcBef>
              <a:spcAft>
                <a:spcPts val="0"/>
              </a:spcAft>
              <a:buNone/>
            </a:pPr>
            <a:r>
              <a:t/>
            </a:r>
            <a:endParaRPr sz="1500">
              <a:latin typeface="Arial"/>
              <a:ea typeface="Arial"/>
              <a:cs typeface="Arial"/>
              <a:sym typeface="Arial"/>
            </a:endParaRPr>
          </a:p>
          <a:p>
            <a:pPr indent="0" lvl="0" marL="0" rtl="0" algn="l">
              <a:spcBef>
                <a:spcPts val="1200"/>
              </a:spcBef>
              <a:spcAft>
                <a:spcPts val="1200"/>
              </a:spcAft>
              <a:buNone/>
            </a:pPr>
            <a:r>
              <a:t/>
            </a:r>
            <a:endParaRPr sz="900">
              <a:latin typeface="Arial"/>
              <a:ea typeface="Arial"/>
              <a:cs typeface="Arial"/>
              <a:sym typeface="Arial"/>
            </a:endParaRPr>
          </a:p>
        </p:txBody>
      </p:sp>
      <p:pic>
        <p:nvPicPr>
          <p:cNvPr id="364" name="Google Shape;364;p46"/>
          <p:cNvPicPr preferRelativeResize="0"/>
          <p:nvPr/>
        </p:nvPicPr>
        <p:blipFill>
          <a:blip r:embed="rId3">
            <a:alphaModFix/>
          </a:blip>
          <a:stretch>
            <a:fillRect/>
          </a:stretch>
        </p:blipFill>
        <p:spPr>
          <a:xfrm>
            <a:off x="822474" y="2305550"/>
            <a:ext cx="3158651" cy="2763675"/>
          </a:xfrm>
          <a:prstGeom prst="rect">
            <a:avLst/>
          </a:prstGeom>
          <a:noFill/>
          <a:ln>
            <a:noFill/>
          </a:ln>
        </p:spPr>
      </p:pic>
      <p:pic>
        <p:nvPicPr>
          <p:cNvPr id="365" name="Google Shape;365;p46"/>
          <p:cNvPicPr preferRelativeResize="0"/>
          <p:nvPr/>
        </p:nvPicPr>
        <p:blipFill rotWithShape="1">
          <a:blip r:embed="rId4">
            <a:alphaModFix/>
          </a:blip>
          <a:srcRect b="0" l="50850" r="0" t="0"/>
          <a:stretch/>
        </p:blipFill>
        <p:spPr>
          <a:xfrm>
            <a:off x="5452874" y="2305540"/>
            <a:ext cx="3158651" cy="276368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Effect of increasing thickness of SiGe layer</a:t>
            </a:r>
            <a:endParaRPr/>
          </a:p>
        </p:txBody>
      </p:sp>
      <p:sp>
        <p:nvSpPr>
          <p:cNvPr id="371" name="Google Shape;371;p47"/>
          <p:cNvSpPr txBox="1"/>
          <p:nvPr>
            <p:ph idx="1" type="body"/>
          </p:nvPr>
        </p:nvSpPr>
        <p:spPr>
          <a:xfrm flipH="1">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t>
            </a:r>
            <a:r>
              <a:rPr lang="en-GB"/>
              <a:t>For t = 1.7 s,	 actual    - </a:t>
            </a:r>
            <a:r>
              <a:rPr lang="en-GB" sz="1100"/>
              <a:t>Increasing </a:t>
            </a:r>
            <a:r>
              <a:rPr b="1" lang="en-GB" sz="1100"/>
              <a:t>5</a:t>
            </a:r>
            <a:r>
              <a:rPr lang="en-GB" sz="1100"/>
              <a:t> </a:t>
            </a:r>
            <a:r>
              <a:rPr b="1" lang="en-GB" sz="1100"/>
              <a:t>times</a:t>
            </a:r>
            <a:r>
              <a:rPr lang="en-GB" sz="1100"/>
              <a:t> from </a:t>
            </a:r>
            <a:r>
              <a:rPr b="1" lang="en-GB" sz="1100"/>
              <a:t>10 nm to 50 nm</a:t>
            </a:r>
            <a:r>
              <a:rPr lang="en-GB"/>
              <a:t>, t = 1.7 s.      -  t = 3.5 s</a:t>
            </a:r>
            <a:endParaRPr/>
          </a:p>
          <a:p>
            <a:pPr indent="0" lvl="0" marL="0" rtl="0" algn="l">
              <a:spcBef>
                <a:spcPts val="1200"/>
              </a:spcBef>
              <a:spcAft>
                <a:spcPts val="1200"/>
              </a:spcAft>
              <a:buNone/>
            </a:pPr>
            <a:r>
              <a:t/>
            </a:r>
            <a:endParaRPr/>
          </a:p>
        </p:txBody>
      </p:sp>
      <p:pic>
        <p:nvPicPr>
          <p:cNvPr id="372" name="Google Shape;372;p47"/>
          <p:cNvPicPr preferRelativeResize="0"/>
          <p:nvPr/>
        </p:nvPicPr>
        <p:blipFill>
          <a:blip r:embed="rId3">
            <a:alphaModFix/>
          </a:blip>
          <a:stretch>
            <a:fillRect/>
          </a:stretch>
        </p:blipFill>
        <p:spPr>
          <a:xfrm>
            <a:off x="6632050" y="1746050"/>
            <a:ext cx="2350575" cy="3081899"/>
          </a:xfrm>
          <a:prstGeom prst="rect">
            <a:avLst/>
          </a:prstGeom>
          <a:noFill/>
          <a:ln>
            <a:noFill/>
          </a:ln>
        </p:spPr>
      </p:pic>
      <p:pic>
        <p:nvPicPr>
          <p:cNvPr id="373" name="Google Shape;373;p47"/>
          <p:cNvPicPr preferRelativeResize="0"/>
          <p:nvPr/>
        </p:nvPicPr>
        <p:blipFill>
          <a:blip r:embed="rId4">
            <a:alphaModFix/>
          </a:blip>
          <a:stretch>
            <a:fillRect/>
          </a:stretch>
        </p:blipFill>
        <p:spPr>
          <a:xfrm>
            <a:off x="3643325" y="1746050"/>
            <a:ext cx="1906271" cy="3081899"/>
          </a:xfrm>
          <a:prstGeom prst="rect">
            <a:avLst/>
          </a:prstGeom>
          <a:noFill/>
          <a:ln>
            <a:noFill/>
          </a:ln>
        </p:spPr>
      </p:pic>
      <p:cxnSp>
        <p:nvCxnSpPr>
          <p:cNvPr id="374" name="Google Shape;374;p47"/>
          <p:cNvCxnSpPr/>
          <p:nvPr/>
        </p:nvCxnSpPr>
        <p:spPr>
          <a:xfrm flipH="1">
            <a:off x="2604738" y="1152425"/>
            <a:ext cx="10800" cy="3807300"/>
          </a:xfrm>
          <a:prstGeom prst="straightConnector1">
            <a:avLst/>
          </a:prstGeom>
          <a:noFill/>
          <a:ln cap="flat" cmpd="sng" w="38100">
            <a:solidFill>
              <a:srgbClr val="000000"/>
            </a:solidFill>
            <a:prstDash val="solid"/>
            <a:round/>
            <a:headEnd len="med" w="med" type="none"/>
            <a:tailEnd len="med" w="med" type="none"/>
          </a:ln>
        </p:spPr>
      </p:cxnSp>
      <p:pic>
        <p:nvPicPr>
          <p:cNvPr id="375" name="Google Shape;375;p47"/>
          <p:cNvPicPr preferRelativeResize="0"/>
          <p:nvPr/>
        </p:nvPicPr>
        <p:blipFill>
          <a:blip r:embed="rId5">
            <a:alphaModFix/>
          </a:blip>
          <a:stretch>
            <a:fillRect/>
          </a:stretch>
        </p:blipFill>
        <p:spPr>
          <a:xfrm>
            <a:off x="70650" y="1805837"/>
            <a:ext cx="2437201" cy="26856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Effect of i</a:t>
            </a:r>
            <a:r>
              <a:rPr lang="en-GB"/>
              <a:t>ncreasing number of layers</a:t>
            </a:r>
            <a:endParaRPr/>
          </a:p>
        </p:txBody>
      </p:sp>
      <p:sp>
        <p:nvSpPr>
          <p:cNvPr id="381" name="Google Shape;381;p48"/>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t>-</a:t>
            </a:r>
            <a:r>
              <a:rPr lang="en-GB"/>
              <a:t>F</a:t>
            </a:r>
            <a:r>
              <a:rPr lang="en-GB"/>
              <a:t>or t = 1.7 s,	actual	- For t=1.7s, +1 layer		   - For t=2 s, +1 layer</a:t>
            </a:r>
            <a:endParaRPr/>
          </a:p>
        </p:txBody>
      </p:sp>
      <p:pic>
        <p:nvPicPr>
          <p:cNvPr id="382" name="Google Shape;382;p48"/>
          <p:cNvPicPr preferRelativeResize="0"/>
          <p:nvPr/>
        </p:nvPicPr>
        <p:blipFill>
          <a:blip r:embed="rId3">
            <a:alphaModFix/>
          </a:blip>
          <a:stretch>
            <a:fillRect/>
          </a:stretch>
        </p:blipFill>
        <p:spPr>
          <a:xfrm>
            <a:off x="2638225" y="1802900"/>
            <a:ext cx="2890074" cy="2757480"/>
          </a:xfrm>
          <a:prstGeom prst="rect">
            <a:avLst/>
          </a:prstGeom>
          <a:noFill/>
          <a:ln>
            <a:noFill/>
          </a:ln>
        </p:spPr>
      </p:pic>
      <p:pic>
        <p:nvPicPr>
          <p:cNvPr id="383" name="Google Shape;383;p48"/>
          <p:cNvPicPr preferRelativeResize="0"/>
          <p:nvPr/>
        </p:nvPicPr>
        <p:blipFill>
          <a:blip r:embed="rId4">
            <a:alphaModFix/>
          </a:blip>
          <a:stretch>
            <a:fillRect/>
          </a:stretch>
        </p:blipFill>
        <p:spPr>
          <a:xfrm>
            <a:off x="5600225" y="1690438"/>
            <a:ext cx="2670400" cy="2916425"/>
          </a:xfrm>
          <a:prstGeom prst="rect">
            <a:avLst/>
          </a:prstGeom>
          <a:noFill/>
          <a:ln>
            <a:noFill/>
          </a:ln>
        </p:spPr>
      </p:pic>
      <p:pic>
        <p:nvPicPr>
          <p:cNvPr id="384" name="Google Shape;384;p48"/>
          <p:cNvPicPr preferRelativeResize="0"/>
          <p:nvPr/>
        </p:nvPicPr>
        <p:blipFill>
          <a:blip r:embed="rId5">
            <a:alphaModFix/>
          </a:blip>
          <a:stretch>
            <a:fillRect/>
          </a:stretch>
        </p:blipFill>
        <p:spPr>
          <a:xfrm>
            <a:off x="60025" y="1805837"/>
            <a:ext cx="2437201" cy="2685649"/>
          </a:xfrm>
          <a:prstGeom prst="rect">
            <a:avLst/>
          </a:prstGeom>
          <a:noFill/>
          <a:ln>
            <a:noFill/>
          </a:ln>
        </p:spPr>
      </p:pic>
      <p:cxnSp>
        <p:nvCxnSpPr>
          <p:cNvPr id="385" name="Google Shape;385;p48"/>
          <p:cNvCxnSpPr/>
          <p:nvPr/>
        </p:nvCxnSpPr>
        <p:spPr>
          <a:xfrm flipH="1">
            <a:off x="2562313" y="1152425"/>
            <a:ext cx="10800" cy="3807300"/>
          </a:xfrm>
          <a:prstGeom prst="straightConnector1">
            <a:avLst/>
          </a:prstGeom>
          <a:noFill/>
          <a:ln cap="flat" cmpd="sng" w="38100">
            <a:solidFill>
              <a:srgbClr val="000000"/>
            </a:solidFill>
            <a:prstDash val="solid"/>
            <a:round/>
            <a:headEnd len="med" w="med" type="none"/>
            <a:tailEnd len="med" w="med" type="non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 - </a:t>
            </a:r>
            <a:r>
              <a:rPr b="0" lang="en-GB" sz="1100" u="sng">
                <a:solidFill>
                  <a:schemeClr val="hlink"/>
                </a:solidFill>
                <a:latin typeface="Arial"/>
                <a:ea typeface="Arial"/>
                <a:cs typeface="Arial"/>
                <a:sym typeface="Arial"/>
                <a:hlinkClick r:id="rId3"/>
              </a:rPr>
              <a:t>Sci-Hub | Selective etching of Si1−xGex versus Si with gaseous HCl for the formation of advanced CMOS devices. Thin Solid Films, 517(1), 93–97 | 10.1016/j.tsf.2008.08.081</a:t>
            </a:r>
            <a:endParaRPr/>
          </a:p>
        </p:txBody>
      </p:sp>
      <p:sp>
        <p:nvSpPr>
          <p:cNvPr id="391" name="Google Shape;391;p49"/>
          <p:cNvSpPr txBox="1"/>
          <p:nvPr>
            <p:ph idx="1" type="body"/>
          </p:nvPr>
        </p:nvSpPr>
        <p:spPr>
          <a:xfrm>
            <a:off x="5887975" y="1266325"/>
            <a:ext cx="2944200" cy="3302700"/>
          </a:xfrm>
          <a:prstGeom prst="rect">
            <a:avLst/>
          </a:prstGeom>
        </p:spPr>
        <p:txBody>
          <a:bodyPr anchorCtr="0" anchor="t" bIns="91425" lIns="91425" spcFirstLastPara="1" rIns="91425" wrap="square" tIns="91425">
            <a:noAutofit/>
          </a:bodyPr>
          <a:lstStyle/>
          <a:p>
            <a:pPr indent="-312949" lvl="0" marL="244800" rtl="0" algn="l">
              <a:spcBef>
                <a:spcPts val="0"/>
              </a:spcBef>
              <a:spcAft>
                <a:spcPts val="0"/>
              </a:spcAft>
              <a:buSzPts val="1300"/>
              <a:buChar char="●"/>
            </a:pPr>
            <a:r>
              <a:rPr lang="en-GB" sz="1300"/>
              <a:t>The above referenced paper shows a detailed study of variation of etching of SiGe layer  with change in </a:t>
            </a:r>
            <a:r>
              <a:rPr lang="en-GB" sz="1300"/>
              <a:t>partial</a:t>
            </a:r>
            <a:r>
              <a:rPr lang="en-GB" sz="1300"/>
              <a:t> pressure of HCL resulting to a show a certain </a:t>
            </a:r>
            <a:r>
              <a:rPr lang="en-GB" sz="1300"/>
              <a:t>amount</a:t>
            </a:r>
            <a:r>
              <a:rPr lang="en-GB" sz="1300"/>
              <a:t> of etch rate of SiGe.</a:t>
            </a:r>
            <a:endParaRPr sz="1300"/>
          </a:p>
          <a:p>
            <a:pPr indent="-312949" lvl="0" marL="244800" rtl="0" algn="l">
              <a:spcBef>
                <a:spcPts val="1000"/>
              </a:spcBef>
              <a:spcAft>
                <a:spcPts val="1000"/>
              </a:spcAft>
              <a:buSzPts val="1300"/>
              <a:buChar char="●"/>
            </a:pPr>
            <a:r>
              <a:rPr lang="en-GB" sz="1300"/>
              <a:t>We tried to incorporate the same knowledge by mimicking  that same etch rate of SiGe shown in paper. </a:t>
            </a:r>
            <a:endParaRPr sz="1300"/>
          </a:p>
        </p:txBody>
      </p:sp>
      <p:pic>
        <p:nvPicPr>
          <p:cNvPr id="392" name="Google Shape;392;p49"/>
          <p:cNvPicPr preferRelativeResize="0"/>
          <p:nvPr/>
        </p:nvPicPr>
        <p:blipFill>
          <a:blip r:embed="rId4">
            <a:alphaModFix/>
          </a:blip>
          <a:stretch>
            <a:fillRect/>
          </a:stretch>
        </p:blipFill>
        <p:spPr>
          <a:xfrm>
            <a:off x="311700" y="1383000"/>
            <a:ext cx="5157724" cy="28419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0"/>
          <p:cNvSpPr txBox="1"/>
          <p:nvPr>
            <p:ph idx="1" type="body"/>
          </p:nvPr>
        </p:nvSpPr>
        <p:spPr>
          <a:xfrm>
            <a:off x="67775" y="197050"/>
            <a:ext cx="5067300" cy="920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Below table showing the range of varying fields/quantities like Flux and Time:</a:t>
            </a:r>
            <a:endParaRPr/>
          </a:p>
        </p:txBody>
      </p:sp>
      <p:graphicFrame>
        <p:nvGraphicFramePr>
          <p:cNvPr id="398" name="Google Shape;398;p50"/>
          <p:cNvGraphicFramePr/>
          <p:nvPr/>
        </p:nvGraphicFramePr>
        <p:xfrm>
          <a:off x="467100" y="1194750"/>
          <a:ext cx="3000000" cy="3000000"/>
        </p:xfrm>
        <a:graphic>
          <a:graphicData uri="http://schemas.openxmlformats.org/drawingml/2006/table">
            <a:tbl>
              <a:tblPr>
                <a:noFill/>
                <a:tableStyleId>{F3B022BD-1AE8-4A6F-8A97-88C9E940E86F}</a:tableStyleId>
              </a:tblPr>
              <a:tblGrid>
                <a:gridCol w="1026225"/>
                <a:gridCol w="1026225"/>
                <a:gridCol w="1026225"/>
                <a:gridCol w="1026225"/>
              </a:tblGrid>
              <a:tr h="100000">
                <a:tc>
                  <a:txBody>
                    <a:bodyPr/>
                    <a:lstStyle/>
                    <a:p>
                      <a:pPr indent="0" lvl="0" marL="0" rtl="0" algn="l">
                        <a:spcBef>
                          <a:spcPts val="0"/>
                        </a:spcBef>
                        <a:spcAft>
                          <a:spcPts val="0"/>
                        </a:spcAft>
                        <a:buNone/>
                      </a:pPr>
                      <a:r>
                        <a:rPr lang="en-GB"/>
                        <a:t>Flux</a:t>
                      </a:r>
                      <a:endParaRPr/>
                    </a:p>
                  </a:txBody>
                  <a:tcPr marT="91425" marB="91425" marR="91425" marL="91425"/>
                </a:tc>
                <a:tc>
                  <a:txBody>
                    <a:bodyPr/>
                    <a:lstStyle/>
                    <a:p>
                      <a:pPr indent="0" lvl="0" marL="0" rtl="0" algn="l">
                        <a:spcBef>
                          <a:spcPts val="0"/>
                        </a:spcBef>
                        <a:spcAft>
                          <a:spcPts val="0"/>
                        </a:spcAft>
                        <a:buNone/>
                      </a:pPr>
                      <a:r>
                        <a:rPr lang="en-GB"/>
                        <a:t>Time</a:t>
                      </a:r>
                      <a:endParaRPr/>
                    </a:p>
                  </a:txBody>
                  <a:tcPr marT="91425" marB="91425" marR="91425" marL="91425"/>
                </a:tc>
                <a:tc rowSpan="3">
                  <a:txBody>
                    <a:bodyPr/>
                    <a:lstStyle/>
                    <a:p>
                      <a:pPr indent="0" lvl="0" marL="0" rtl="0" algn="l">
                        <a:lnSpc>
                          <a:spcPct val="120000"/>
                        </a:lnSpc>
                        <a:spcBef>
                          <a:spcPts val="0"/>
                        </a:spcBef>
                        <a:spcAft>
                          <a:spcPts val="0"/>
                        </a:spcAft>
                        <a:buNone/>
                      </a:pPr>
                      <a:r>
                        <a:rPr lang="en-GB">
                          <a:solidFill>
                            <a:srgbClr val="000000"/>
                          </a:solidFill>
                        </a:rPr>
                        <a:t>Flux range (20%)</a:t>
                      </a:r>
                      <a:endParaRPr>
                        <a:solidFill>
                          <a:srgbClr val="000000"/>
                        </a:solidFill>
                      </a:endParaRPr>
                    </a:p>
                    <a:p>
                      <a:pPr indent="0" lvl="0" marL="0" rtl="0" algn="l">
                        <a:lnSpc>
                          <a:spcPct val="115000"/>
                        </a:lnSpc>
                        <a:spcBef>
                          <a:spcPts val="0"/>
                        </a:spcBef>
                        <a:spcAft>
                          <a:spcPts val="0"/>
                        </a:spcAft>
                        <a:buNone/>
                      </a:pPr>
                      <a:r>
                        <a:t/>
                      </a:r>
                      <a:endParaRPr sz="1100">
                        <a:solidFill>
                          <a:srgbClr val="000000"/>
                        </a:solidFill>
                      </a:endParaRPr>
                    </a:p>
                    <a:p>
                      <a:pPr indent="0" lvl="0" marL="0" rtl="0" algn="l">
                        <a:lnSpc>
                          <a:spcPct val="120000"/>
                        </a:lnSpc>
                        <a:spcBef>
                          <a:spcPts val="0"/>
                        </a:spcBef>
                        <a:spcAft>
                          <a:spcPts val="0"/>
                        </a:spcAft>
                        <a:buNone/>
                      </a:pPr>
                      <a:r>
                        <a:rPr lang="en-GB">
                          <a:solidFill>
                            <a:srgbClr val="000000"/>
                          </a:solidFill>
                        </a:rPr>
                        <a:t>0.72 to 3.72 x 10^-3</a:t>
                      </a:r>
                      <a:endParaRPr>
                        <a:solidFill>
                          <a:srgbClr val="000000"/>
                        </a:solidFill>
                      </a:endParaRPr>
                    </a:p>
                    <a:p>
                      <a:pPr indent="0" lvl="0" marL="0" rtl="0" algn="l">
                        <a:spcBef>
                          <a:spcPts val="0"/>
                        </a:spcBef>
                        <a:spcAft>
                          <a:spcPts val="0"/>
                        </a:spcAft>
                        <a:buNone/>
                      </a:pPr>
                      <a:r>
                        <a:t/>
                      </a:r>
                      <a:endParaRPr/>
                    </a:p>
                  </a:txBody>
                  <a:tcPr marT="91425" marB="91425" marR="91425" marL="91425"/>
                </a:tc>
                <a:tc rowSpan="3">
                  <a:txBody>
                    <a:bodyPr/>
                    <a:lstStyle/>
                    <a:p>
                      <a:pPr indent="0" lvl="0" marL="0" rtl="0" algn="l">
                        <a:spcBef>
                          <a:spcPts val="0"/>
                        </a:spcBef>
                        <a:spcAft>
                          <a:spcPts val="0"/>
                        </a:spcAft>
                        <a:buNone/>
                      </a:pPr>
                      <a:r>
                        <a:rPr lang="en-GB">
                          <a:solidFill>
                            <a:srgbClr val="000000"/>
                          </a:solidFill>
                        </a:rPr>
                        <a:t>Range (20%)</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n-GB">
                          <a:solidFill>
                            <a:srgbClr val="000000"/>
                          </a:solidFill>
                        </a:rPr>
                        <a:t>4.96 to 27.6 s</a:t>
                      </a:r>
                      <a:endParaRPr/>
                    </a:p>
                  </a:txBody>
                  <a:tcPr marT="91425" marB="91425" marR="91425" marL="91425"/>
                </a:tc>
              </a:tr>
              <a:tr h="604975">
                <a:tc>
                  <a:txBody>
                    <a:bodyPr/>
                    <a:lstStyle/>
                    <a:p>
                      <a:pPr indent="0" lvl="0" marL="0" rtl="0" algn="l">
                        <a:spcBef>
                          <a:spcPts val="0"/>
                        </a:spcBef>
                        <a:spcAft>
                          <a:spcPts val="0"/>
                        </a:spcAft>
                        <a:buNone/>
                      </a:pPr>
                      <a:r>
                        <a:rPr lang="en-GB"/>
                        <a:t>3.1 x 10^-3</a:t>
                      </a:r>
                      <a:endParaRPr/>
                    </a:p>
                  </a:txBody>
                  <a:tcPr marT="91425" marB="91425" marR="91425" marL="91425"/>
                </a:tc>
                <a:tc>
                  <a:txBody>
                    <a:bodyPr/>
                    <a:lstStyle/>
                    <a:p>
                      <a:pPr indent="0" lvl="0" marL="0" rtl="0" algn="l">
                        <a:spcBef>
                          <a:spcPts val="0"/>
                        </a:spcBef>
                        <a:spcAft>
                          <a:spcPts val="0"/>
                        </a:spcAft>
                        <a:buNone/>
                      </a:pPr>
                      <a:r>
                        <a:rPr lang="en-GB"/>
                        <a:t>6.2 s</a:t>
                      </a:r>
                      <a:endParaRPr/>
                    </a:p>
                  </a:txBody>
                  <a:tcPr marT="91425" marB="91425" marR="91425" marL="91425"/>
                </a:tc>
                <a:tc vMerge="1"/>
                <a:tc vMerge="1"/>
              </a:tr>
              <a:tr h="1197900">
                <a:tc>
                  <a:txBody>
                    <a:bodyPr/>
                    <a:lstStyle/>
                    <a:p>
                      <a:pPr indent="0" lvl="0" marL="0" rtl="0" algn="l">
                        <a:spcBef>
                          <a:spcPts val="0"/>
                        </a:spcBef>
                        <a:spcAft>
                          <a:spcPts val="0"/>
                        </a:spcAft>
                        <a:buNone/>
                      </a:pPr>
                      <a:r>
                        <a:rPr lang="en-GB"/>
                        <a:t>0.9 x 10^-3</a:t>
                      </a:r>
                      <a:endParaRPr/>
                    </a:p>
                  </a:txBody>
                  <a:tcPr marT="91425" marB="91425" marR="91425" marL="91425"/>
                </a:tc>
                <a:tc>
                  <a:txBody>
                    <a:bodyPr/>
                    <a:lstStyle/>
                    <a:p>
                      <a:pPr indent="0" lvl="0" marL="0" rtl="0" algn="l">
                        <a:spcBef>
                          <a:spcPts val="0"/>
                        </a:spcBef>
                        <a:spcAft>
                          <a:spcPts val="0"/>
                        </a:spcAft>
                        <a:buNone/>
                      </a:pPr>
                      <a:r>
                        <a:rPr lang="en-GB"/>
                        <a:t>23 s</a:t>
                      </a:r>
                      <a:endParaRPr/>
                    </a:p>
                  </a:txBody>
                  <a:tcPr marT="91425" marB="91425" marR="91425" marL="91425"/>
                </a:tc>
                <a:tc vMerge="1"/>
                <a:tc vMerge="1"/>
              </a:tr>
            </a:tbl>
          </a:graphicData>
        </a:graphic>
      </p:graphicFrame>
      <p:pic>
        <p:nvPicPr>
          <p:cNvPr id="399" name="Google Shape;399;p50"/>
          <p:cNvPicPr preferRelativeResize="0"/>
          <p:nvPr/>
        </p:nvPicPr>
        <p:blipFill rotWithShape="1">
          <a:blip r:embed="rId3">
            <a:alphaModFix/>
          </a:blip>
          <a:srcRect b="0" l="50531" r="0" t="0"/>
          <a:stretch/>
        </p:blipFill>
        <p:spPr>
          <a:xfrm>
            <a:off x="5219850" y="135800"/>
            <a:ext cx="3383075" cy="3696900"/>
          </a:xfrm>
          <a:prstGeom prst="rect">
            <a:avLst/>
          </a:prstGeom>
          <a:noFill/>
          <a:ln>
            <a:noFill/>
          </a:ln>
        </p:spPr>
      </p:pic>
      <p:sp>
        <p:nvSpPr>
          <p:cNvPr id="400" name="Google Shape;400;p50"/>
          <p:cNvSpPr txBox="1"/>
          <p:nvPr/>
        </p:nvSpPr>
        <p:spPr>
          <a:xfrm>
            <a:off x="4477800" y="3758475"/>
            <a:ext cx="4666200" cy="125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chemeClr val="dk2"/>
                </a:solidFill>
                <a:latin typeface="Open Sans"/>
                <a:ea typeface="Open Sans"/>
                <a:cs typeface="Open Sans"/>
                <a:sym typeface="Open Sans"/>
              </a:rPr>
              <a:t>From figure above of simulation which simulated etching for 5 seconds; </a:t>
            </a:r>
            <a:endParaRPr sz="1500">
              <a:solidFill>
                <a:schemeClr val="dk2"/>
              </a:solidFill>
              <a:latin typeface="Open Sans"/>
              <a:ea typeface="Open Sans"/>
              <a:cs typeface="Open Sans"/>
              <a:sym typeface="Open Sans"/>
            </a:endParaRPr>
          </a:p>
          <a:p>
            <a:pPr indent="457200" lvl="0" marL="914400" rtl="0" algn="l">
              <a:spcBef>
                <a:spcPts val="0"/>
              </a:spcBef>
              <a:spcAft>
                <a:spcPts val="0"/>
              </a:spcAft>
              <a:buNone/>
            </a:pPr>
            <a:r>
              <a:rPr lang="en-GB" sz="1500">
                <a:solidFill>
                  <a:schemeClr val="dk2"/>
                </a:solidFill>
                <a:latin typeface="Open Sans"/>
                <a:ea typeface="Open Sans"/>
                <a:cs typeface="Open Sans"/>
                <a:sym typeface="Open Sans"/>
              </a:rPr>
              <a:t>Etched depth= 7.6 nm </a:t>
            </a:r>
            <a:endParaRPr sz="1500">
              <a:solidFill>
                <a:schemeClr val="dk2"/>
              </a:solidFill>
              <a:latin typeface="Open Sans"/>
              <a:ea typeface="Open Sans"/>
              <a:cs typeface="Open Sans"/>
              <a:sym typeface="Open Sans"/>
            </a:endParaRPr>
          </a:p>
          <a:p>
            <a:pPr indent="-317500" lvl="0" marL="457200" rtl="0" algn="l">
              <a:spcBef>
                <a:spcPts val="0"/>
              </a:spcBef>
              <a:spcAft>
                <a:spcPts val="0"/>
              </a:spcAft>
              <a:buClr>
                <a:schemeClr val="dk2"/>
              </a:buClr>
              <a:buSzPts val="1400"/>
              <a:buFont typeface="Open Sans"/>
              <a:buChar char="●"/>
            </a:pPr>
            <a:r>
              <a:rPr lang="en-GB">
                <a:solidFill>
                  <a:schemeClr val="dk2"/>
                </a:solidFill>
                <a:latin typeface="Open Sans"/>
                <a:ea typeface="Open Sans"/>
                <a:cs typeface="Open Sans"/>
                <a:sym typeface="Open Sans"/>
              </a:rPr>
              <a:t>This image shows that we have achieved ~1.5 nm/sec etch rate of SiGe.</a:t>
            </a:r>
            <a:endParaRPr>
              <a:solidFill>
                <a:schemeClr val="dk2"/>
              </a:solidFill>
              <a:latin typeface="Open Sans"/>
              <a:ea typeface="Open Sans"/>
              <a:cs typeface="Open Sans"/>
              <a:sym typeface="Open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5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20">
                <a:latin typeface="Arial"/>
                <a:ea typeface="Arial"/>
                <a:cs typeface="Arial"/>
                <a:sym typeface="Arial"/>
              </a:rPr>
              <a:t>Created data for 70-80 distinct flux values for 5 time intervals each</a:t>
            </a:r>
            <a:endParaRPr sz="3500"/>
          </a:p>
        </p:txBody>
      </p:sp>
      <p:sp>
        <p:nvSpPr>
          <p:cNvPr id="406" name="Google Shape;406;p51"/>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One example flux value:</a:t>
            </a:r>
            <a:endParaRPr/>
          </a:p>
          <a:p>
            <a:pPr indent="0" lvl="0" marL="0" rtl="0" algn="l">
              <a:spcBef>
                <a:spcPts val="1200"/>
              </a:spcBef>
              <a:spcAft>
                <a:spcPts val="1200"/>
              </a:spcAft>
              <a:buNone/>
            </a:pPr>
            <a:r>
              <a:t/>
            </a:r>
            <a:endParaRPr/>
          </a:p>
        </p:txBody>
      </p:sp>
      <p:pic>
        <p:nvPicPr>
          <p:cNvPr id="407" name="Google Shape;407;p51"/>
          <p:cNvPicPr preferRelativeResize="0"/>
          <p:nvPr/>
        </p:nvPicPr>
        <p:blipFill>
          <a:blip r:embed="rId3">
            <a:alphaModFix/>
          </a:blip>
          <a:stretch>
            <a:fillRect/>
          </a:stretch>
        </p:blipFill>
        <p:spPr>
          <a:xfrm>
            <a:off x="2997150" y="1152175"/>
            <a:ext cx="5934501" cy="36455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Examples of Deposition and Etching</a:t>
            </a:r>
            <a:endParaRPr/>
          </a:p>
        </p:txBody>
      </p:sp>
      <p:sp>
        <p:nvSpPr>
          <p:cNvPr id="85" name="Google Shape;85;p1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pic>
        <p:nvPicPr>
          <p:cNvPr id="86" name="Google Shape;86;p16"/>
          <p:cNvPicPr preferRelativeResize="0"/>
          <p:nvPr/>
        </p:nvPicPr>
        <p:blipFill>
          <a:blip r:embed="rId3">
            <a:alphaModFix/>
          </a:blip>
          <a:stretch>
            <a:fillRect/>
          </a:stretch>
        </p:blipFill>
        <p:spPr>
          <a:xfrm>
            <a:off x="127275" y="1386105"/>
            <a:ext cx="5122900" cy="2139070"/>
          </a:xfrm>
          <a:prstGeom prst="rect">
            <a:avLst/>
          </a:prstGeom>
          <a:noFill/>
          <a:ln>
            <a:noFill/>
          </a:ln>
        </p:spPr>
      </p:pic>
      <p:pic>
        <p:nvPicPr>
          <p:cNvPr id="87" name="Google Shape;87;p16"/>
          <p:cNvPicPr preferRelativeResize="0"/>
          <p:nvPr/>
        </p:nvPicPr>
        <p:blipFill>
          <a:blip r:embed="rId4">
            <a:alphaModFix/>
          </a:blip>
          <a:stretch>
            <a:fillRect/>
          </a:stretch>
        </p:blipFill>
        <p:spPr>
          <a:xfrm>
            <a:off x="7231050" y="2164277"/>
            <a:ext cx="1794550" cy="2819098"/>
          </a:xfrm>
          <a:prstGeom prst="rect">
            <a:avLst/>
          </a:prstGeom>
          <a:noFill/>
          <a:ln>
            <a:noFill/>
          </a:ln>
        </p:spPr>
      </p:pic>
      <p:pic>
        <p:nvPicPr>
          <p:cNvPr id="88" name="Google Shape;88;p16"/>
          <p:cNvPicPr preferRelativeResize="0"/>
          <p:nvPr/>
        </p:nvPicPr>
        <p:blipFill>
          <a:blip r:embed="rId5">
            <a:alphaModFix/>
          </a:blip>
          <a:stretch>
            <a:fillRect/>
          </a:stretch>
        </p:blipFill>
        <p:spPr>
          <a:xfrm>
            <a:off x="4886341" y="2165637"/>
            <a:ext cx="2344709" cy="28996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Division of process into sub-processes</a:t>
            </a:r>
            <a:endParaRPr/>
          </a:p>
        </p:txBody>
      </p:sp>
      <p:sp>
        <p:nvSpPr>
          <p:cNvPr id="413" name="Google Shape;413;p52"/>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problem can be further processed into two ways:</a:t>
            </a:r>
            <a:endParaRPr/>
          </a:p>
          <a:p>
            <a:pPr indent="-342900" lvl="0" marL="1371600" rtl="0" algn="l">
              <a:spcBef>
                <a:spcPts val="1200"/>
              </a:spcBef>
              <a:spcAft>
                <a:spcPts val="0"/>
              </a:spcAft>
              <a:buSzPts val="1800"/>
              <a:buChar char="●"/>
            </a:pPr>
            <a:r>
              <a:rPr lang="en-GB"/>
              <a:t>Predicting thickness of SiGe layer at intermediate times</a:t>
            </a:r>
            <a:endParaRPr/>
          </a:p>
          <a:p>
            <a:pPr indent="-342900" lvl="0" marL="1371600" rtl="0" algn="l">
              <a:spcBef>
                <a:spcPts val="0"/>
              </a:spcBef>
              <a:spcAft>
                <a:spcPts val="0"/>
              </a:spcAft>
              <a:buSzPts val="1800"/>
              <a:buChar char="●"/>
            </a:pPr>
            <a:r>
              <a:rPr lang="en-GB"/>
              <a:t>Predicting Average Roughness of the whole surface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53"/>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Model - </a:t>
            </a:r>
            <a:r>
              <a:rPr lang="en-GB" sz="2700"/>
              <a:t>To predict thickness of SiGe layer at intermediate steps</a:t>
            </a:r>
            <a:endParaRPr sz="2700"/>
          </a:p>
        </p:txBody>
      </p:sp>
      <p:sp>
        <p:nvSpPr>
          <p:cNvPr id="419" name="Google Shape;419;p53"/>
          <p:cNvSpPr txBox="1"/>
          <p:nvPr>
            <p:ph idx="1" type="body"/>
          </p:nvPr>
        </p:nvSpPr>
        <p:spPr>
          <a:xfrm>
            <a:off x="311700" y="1266325"/>
            <a:ext cx="83337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This model would predict the remaining SiGe layer at intermediate time steps before SiGe is completely etched.</a:t>
            </a:r>
            <a:endParaRPr/>
          </a:p>
        </p:txBody>
      </p:sp>
      <p:grpSp>
        <p:nvGrpSpPr>
          <p:cNvPr id="420" name="Google Shape;420;p53"/>
          <p:cNvGrpSpPr/>
          <p:nvPr/>
        </p:nvGrpSpPr>
        <p:grpSpPr>
          <a:xfrm>
            <a:off x="60547" y="2133003"/>
            <a:ext cx="7503022" cy="1858884"/>
            <a:chOff x="748850" y="1645088"/>
            <a:chExt cx="7898749" cy="1853324"/>
          </a:xfrm>
        </p:grpSpPr>
        <p:pic>
          <p:nvPicPr>
            <p:cNvPr id="421" name="Google Shape;421;p53"/>
            <p:cNvPicPr preferRelativeResize="0"/>
            <p:nvPr/>
          </p:nvPicPr>
          <p:blipFill rotWithShape="1">
            <a:blip r:embed="rId3">
              <a:alphaModFix/>
            </a:blip>
            <a:srcRect b="49163" l="0" r="0" t="0"/>
            <a:stretch/>
          </p:blipFill>
          <p:spPr>
            <a:xfrm>
              <a:off x="748850" y="1645088"/>
              <a:ext cx="5934501" cy="1853324"/>
            </a:xfrm>
            <a:prstGeom prst="rect">
              <a:avLst/>
            </a:prstGeom>
            <a:noFill/>
            <a:ln>
              <a:noFill/>
            </a:ln>
          </p:spPr>
        </p:pic>
        <p:pic>
          <p:nvPicPr>
            <p:cNvPr id="422" name="Google Shape;422;p53"/>
            <p:cNvPicPr preferRelativeResize="0"/>
            <p:nvPr/>
          </p:nvPicPr>
          <p:blipFill rotWithShape="1">
            <a:blip r:embed="rId3">
              <a:alphaModFix/>
            </a:blip>
            <a:srcRect b="0" l="0" r="66901" t="50438"/>
            <a:stretch/>
          </p:blipFill>
          <p:spPr>
            <a:xfrm>
              <a:off x="6683350" y="1668350"/>
              <a:ext cx="1964249" cy="1806799"/>
            </a:xfrm>
            <a:prstGeom prst="rect">
              <a:avLst/>
            </a:prstGeom>
            <a:noFill/>
            <a:ln>
              <a:noFill/>
            </a:ln>
          </p:spPr>
        </p:pic>
      </p:grpSp>
      <p:pic>
        <p:nvPicPr>
          <p:cNvPr id="423" name="Google Shape;423;p53"/>
          <p:cNvPicPr preferRelativeResize="0"/>
          <p:nvPr/>
        </p:nvPicPr>
        <p:blipFill rotWithShape="1">
          <a:blip r:embed="rId4">
            <a:alphaModFix/>
          </a:blip>
          <a:srcRect b="0" l="32853" r="33725" t="50590"/>
          <a:stretch/>
        </p:blipFill>
        <p:spPr>
          <a:xfrm>
            <a:off x="7563575" y="2133000"/>
            <a:ext cx="1580424" cy="1858874"/>
          </a:xfrm>
          <a:prstGeom prst="rect">
            <a:avLst/>
          </a:prstGeom>
          <a:noFill/>
          <a:ln>
            <a:noFill/>
          </a:ln>
        </p:spPr>
      </p:pic>
      <p:cxnSp>
        <p:nvCxnSpPr>
          <p:cNvPr id="424" name="Google Shape;424;p53"/>
          <p:cNvCxnSpPr/>
          <p:nvPr/>
        </p:nvCxnSpPr>
        <p:spPr>
          <a:xfrm>
            <a:off x="7606025" y="2188900"/>
            <a:ext cx="1527000" cy="1781700"/>
          </a:xfrm>
          <a:prstGeom prst="straightConnector1">
            <a:avLst/>
          </a:prstGeom>
          <a:noFill/>
          <a:ln cap="flat" cmpd="sng" w="9525">
            <a:solidFill>
              <a:srgbClr val="FF0000"/>
            </a:solidFill>
            <a:prstDash val="solid"/>
            <a:round/>
            <a:headEnd len="med" w="med" type="none"/>
            <a:tailEnd len="med" w="med" type="none"/>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Generated data for the model</a:t>
            </a:r>
            <a:endParaRPr/>
          </a:p>
        </p:txBody>
      </p:sp>
      <p:pic>
        <p:nvPicPr>
          <p:cNvPr id="430" name="Google Shape;430;p54"/>
          <p:cNvPicPr preferRelativeResize="0"/>
          <p:nvPr/>
        </p:nvPicPr>
        <p:blipFill>
          <a:blip r:embed="rId3">
            <a:alphaModFix/>
          </a:blip>
          <a:stretch>
            <a:fillRect/>
          </a:stretch>
        </p:blipFill>
        <p:spPr>
          <a:xfrm>
            <a:off x="5762200" y="1027088"/>
            <a:ext cx="1398375" cy="3777599"/>
          </a:xfrm>
          <a:prstGeom prst="rect">
            <a:avLst/>
          </a:prstGeom>
          <a:noFill/>
          <a:ln>
            <a:noFill/>
          </a:ln>
        </p:spPr>
      </p:pic>
      <p:pic>
        <p:nvPicPr>
          <p:cNvPr id="431" name="Google Shape;431;p54"/>
          <p:cNvPicPr preferRelativeResize="0"/>
          <p:nvPr/>
        </p:nvPicPr>
        <p:blipFill>
          <a:blip r:embed="rId4">
            <a:alphaModFix/>
          </a:blip>
          <a:stretch>
            <a:fillRect/>
          </a:stretch>
        </p:blipFill>
        <p:spPr>
          <a:xfrm>
            <a:off x="7433925" y="1027101"/>
            <a:ext cx="1398375" cy="3746824"/>
          </a:xfrm>
          <a:prstGeom prst="rect">
            <a:avLst/>
          </a:prstGeom>
          <a:noFill/>
          <a:ln>
            <a:noFill/>
          </a:ln>
        </p:spPr>
      </p:pic>
      <p:sp>
        <p:nvSpPr>
          <p:cNvPr id="432" name="Google Shape;432;p54"/>
          <p:cNvSpPr txBox="1"/>
          <p:nvPr/>
        </p:nvSpPr>
        <p:spPr>
          <a:xfrm>
            <a:off x="521775" y="1234450"/>
            <a:ext cx="4920900" cy="3539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Open Sans"/>
              <a:buChar char="-"/>
            </a:pPr>
            <a:r>
              <a:rPr lang="en-GB" sz="1800">
                <a:solidFill>
                  <a:schemeClr val="dk2"/>
                </a:solidFill>
                <a:latin typeface="Open Sans"/>
                <a:ea typeface="Open Sans"/>
                <a:cs typeface="Open Sans"/>
                <a:sym typeface="Open Sans"/>
              </a:rPr>
              <a:t>This dataset contains images of a 2D plot showing the remaining thickness of SiGe layer for each distinct flux value at 4 intermediate time steps.</a:t>
            </a:r>
            <a:endParaRPr sz="1800">
              <a:solidFill>
                <a:schemeClr val="dk2"/>
              </a:solidFill>
              <a:latin typeface="Open Sans"/>
              <a:ea typeface="Open Sans"/>
              <a:cs typeface="Open Sans"/>
              <a:sym typeface="Open Sans"/>
            </a:endParaRPr>
          </a:p>
          <a:p>
            <a:pPr indent="-342900" lvl="0" marL="457200" rtl="0" algn="l">
              <a:lnSpc>
                <a:spcPct val="115000"/>
              </a:lnSpc>
              <a:spcBef>
                <a:spcPts val="1000"/>
              </a:spcBef>
              <a:spcAft>
                <a:spcPts val="0"/>
              </a:spcAft>
              <a:buClr>
                <a:schemeClr val="dk2"/>
              </a:buClr>
              <a:buSzPts val="1800"/>
              <a:buFont typeface="Open Sans"/>
              <a:buChar char="-"/>
            </a:pPr>
            <a:r>
              <a:rPr lang="en-GB" sz="1800">
                <a:solidFill>
                  <a:schemeClr val="dk2"/>
                </a:solidFill>
                <a:latin typeface="Open Sans"/>
                <a:ea typeface="Open Sans"/>
                <a:cs typeface="Open Sans"/>
                <a:sym typeface="Open Sans"/>
              </a:rPr>
              <a:t>As this is a dataset containing all of the images, we should use Convolutional Neural Network (CNN) which is the most preferred model for visual type of data.</a:t>
            </a:r>
            <a:endParaRPr sz="1800">
              <a:solidFill>
                <a:schemeClr val="dk2"/>
              </a:solidFill>
              <a:latin typeface="Open Sans"/>
              <a:ea typeface="Open Sans"/>
              <a:cs typeface="Open Sans"/>
              <a:sym typeface="Open Sans"/>
            </a:endParaRPr>
          </a:p>
          <a:p>
            <a:pPr indent="0" lvl="0" marL="0" rtl="0" algn="l">
              <a:spcBef>
                <a:spcPts val="1000"/>
              </a:spcBef>
              <a:spcAft>
                <a:spcPts val="0"/>
              </a:spcAft>
              <a:buNone/>
            </a:pPr>
            <a:r>
              <a:t/>
            </a:r>
            <a:endParaRPr sz="1800">
              <a:solidFill>
                <a:schemeClr val="dk2"/>
              </a:solidFill>
              <a:latin typeface="Open Sans"/>
              <a:ea typeface="Open Sans"/>
              <a:cs typeface="Open Sans"/>
              <a:sym typeface="Open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55"/>
          <p:cNvSpPr txBox="1"/>
          <p:nvPr>
            <p:ph type="title"/>
          </p:nvPr>
        </p:nvSpPr>
        <p:spPr>
          <a:xfrm>
            <a:off x="311700" y="12687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of the model</a:t>
            </a:r>
            <a:endParaRPr/>
          </a:p>
        </p:txBody>
      </p:sp>
      <p:sp>
        <p:nvSpPr>
          <p:cNvPr id="438" name="Google Shape;438;p55"/>
          <p:cNvSpPr txBox="1"/>
          <p:nvPr>
            <p:ph idx="1" type="body"/>
          </p:nvPr>
        </p:nvSpPr>
        <p:spPr>
          <a:xfrm>
            <a:off x="311700" y="1319275"/>
            <a:ext cx="8520600" cy="32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Used ANN &amp; two loss functions:</a:t>
            </a:r>
            <a:endParaRPr/>
          </a:p>
          <a:p>
            <a:pPr indent="-342900" lvl="0" marL="457200" rtl="0" algn="l">
              <a:spcBef>
                <a:spcPts val="1200"/>
              </a:spcBef>
              <a:spcAft>
                <a:spcPts val="0"/>
              </a:spcAft>
              <a:buSzPts val="1800"/>
              <a:buChar char="-"/>
            </a:pPr>
            <a:r>
              <a:rPr lang="en-GB"/>
              <a:t>MAE (</a:t>
            </a:r>
            <a:r>
              <a:rPr lang="en-GB" sz="1100"/>
              <a:t>Prediction of a obs. from training data itself) 		</a:t>
            </a:r>
            <a:r>
              <a:rPr lang="en-GB"/>
              <a:t>- Relative MAE:</a:t>
            </a:r>
            <a:endParaRPr/>
          </a:p>
        </p:txBody>
      </p:sp>
      <p:pic>
        <p:nvPicPr>
          <p:cNvPr id="439" name="Google Shape;439;p55"/>
          <p:cNvPicPr preferRelativeResize="0"/>
          <p:nvPr/>
        </p:nvPicPr>
        <p:blipFill>
          <a:blip r:embed="rId3">
            <a:alphaModFix/>
          </a:blip>
          <a:stretch>
            <a:fillRect/>
          </a:stretch>
        </p:blipFill>
        <p:spPr>
          <a:xfrm>
            <a:off x="941447" y="2239963"/>
            <a:ext cx="2534400" cy="2541925"/>
          </a:xfrm>
          <a:prstGeom prst="rect">
            <a:avLst/>
          </a:prstGeom>
          <a:noFill/>
          <a:ln>
            <a:noFill/>
          </a:ln>
        </p:spPr>
      </p:pic>
      <p:pic>
        <p:nvPicPr>
          <p:cNvPr id="440" name="Google Shape;440;p55"/>
          <p:cNvPicPr preferRelativeResize="0"/>
          <p:nvPr/>
        </p:nvPicPr>
        <p:blipFill>
          <a:blip r:embed="rId4">
            <a:alphaModFix/>
          </a:blip>
          <a:stretch>
            <a:fillRect/>
          </a:stretch>
        </p:blipFill>
        <p:spPr>
          <a:xfrm>
            <a:off x="84850" y="662450"/>
            <a:ext cx="1377998" cy="707400"/>
          </a:xfrm>
          <a:prstGeom prst="rect">
            <a:avLst/>
          </a:prstGeom>
          <a:noFill/>
          <a:ln>
            <a:noFill/>
          </a:ln>
        </p:spPr>
      </p:pic>
      <p:pic>
        <p:nvPicPr>
          <p:cNvPr id="441" name="Google Shape;441;p55"/>
          <p:cNvPicPr preferRelativeResize="0"/>
          <p:nvPr/>
        </p:nvPicPr>
        <p:blipFill>
          <a:blip r:embed="rId5">
            <a:alphaModFix/>
          </a:blip>
          <a:stretch>
            <a:fillRect/>
          </a:stretch>
        </p:blipFill>
        <p:spPr>
          <a:xfrm>
            <a:off x="6571275" y="1369848"/>
            <a:ext cx="2454593" cy="707400"/>
          </a:xfrm>
          <a:prstGeom prst="rect">
            <a:avLst/>
          </a:prstGeom>
          <a:noFill/>
          <a:ln>
            <a:noFill/>
          </a:ln>
        </p:spPr>
      </p:pic>
      <p:pic>
        <p:nvPicPr>
          <p:cNvPr id="442" name="Google Shape;442;p55"/>
          <p:cNvPicPr preferRelativeResize="0"/>
          <p:nvPr/>
        </p:nvPicPr>
        <p:blipFill>
          <a:blip r:embed="rId6">
            <a:alphaModFix/>
          </a:blip>
          <a:stretch>
            <a:fillRect/>
          </a:stretch>
        </p:blipFill>
        <p:spPr>
          <a:xfrm>
            <a:off x="5632373" y="2239973"/>
            <a:ext cx="2556985" cy="25419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Cropping and resizing the input images</a:t>
            </a:r>
            <a:endParaRPr/>
          </a:p>
        </p:txBody>
      </p:sp>
      <p:sp>
        <p:nvSpPr>
          <p:cNvPr id="448" name="Google Shape;448;p5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 (Training data) 				Output:</a:t>
            </a:r>
            <a:endParaRPr/>
          </a:p>
          <a:p>
            <a:pPr indent="0" lvl="0" marL="0" rtl="0" algn="l">
              <a:spcBef>
                <a:spcPts val="1200"/>
              </a:spcBef>
              <a:spcAft>
                <a:spcPts val="1200"/>
              </a:spcAft>
              <a:buNone/>
            </a:pPr>
            <a:r>
              <a:t/>
            </a:r>
            <a:endParaRPr/>
          </a:p>
        </p:txBody>
      </p:sp>
      <p:pic>
        <p:nvPicPr>
          <p:cNvPr id="449" name="Google Shape;449;p56"/>
          <p:cNvPicPr preferRelativeResize="0"/>
          <p:nvPr/>
        </p:nvPicPr>
        <p:blipFill>
          <a:blip r:embed="rId3">
            <a:alphaModFix/>
          </a:blip>
          <a:stretch>
            <a:fillRect/>
          </a:stretch>
        </p:blipFill>
        <p:spPr>
          <a:xfrm>
            <a:off x="201900" y="1721144"/>
            <a:ext cx="2485049" cy="2013925"/>
          </a:xfrm>
          <a:prstGeom prst="rect">
            <a:avLst/>
          </a:prstGeom>
          <a:noFill/>
          <a:ln>
            <a:noFill/>
          </a:ln>
        </p:spPr>
      </p:pic>
      <p:pic>
        <p:nvPicPr>
          <p:cNvPr id="450" name="Google Shape;450;p56"/>
          <p:cNvPicPr preferRelativeResize="0"/>
          <p:nvPr/>
        </p:nvPicPr>
        <p:blipFill>
          <a:blip r:embed="rId4">
            <a:alphaModFix/>
          </a:blip>
          <a:stretch>
            <a:fillRect/>
          </a:stretch>
        </p:blipFill>
        <p:spPr>
          <a:xfrm>
            <a:off x="2561694" y="3225594"/>
            <a:ext cx="2356250" cy="1917900"/>
          </a:xfrm>
          <a:prstGeom prst="rect">
            <a:avLst/>
          </a:prstGeom>
          <a:noFill/>
          <a:ln>
            <a:noFill/>
          </a:ln>
        </p:spPr>
      </p:pic>
      <p:pic>
        <p:nvPicPr>
          <p:cNvPr id="451" name="Google Shape;451;p56"/>
          <p:cNvPicPr preferRelativeResize="0"/>
          <p:nvPr/>
        </p:nvPicPr>
        <p:blipFill>
          <a:blip r:embed="rId5">
            <a:alphaModFix/>
          </a:blip>
          <a:stretch>
            <a:fillRect/>
          </a:stretch>
        </p:blipFill>
        <p:spPr>
          <a:xfrm>
            <a:off x="6557075" y="3132325"/>
            <a:ext cx="2586935" cy="1917900"/>
          </a:xfrm>
          <a:prstGeom prst="rect">
            <a:avLst/>
          </a:prstGeom>
          <a:noFill/>
          <a:ln>
            <a:noFill/>
          </a:ln>
        </p:spPr>
      </p:pic>
      <p:pic>
        <p:nvPicPr>
          <p:cNvPr id="452" name="Google Shape;452;p56"/>
          <p:cNvPicPr preferRelativeResize="0"/>
          <p:nvPr/>
        </p:nvPicPr>
        <p:blipFill>
          <a:blip r:embed="rId6">
            <a:alphaModFix/>
          </a:blip>
          <a:stretch>
            <a:fillRect/>
          </a:stretch>
        </p:blipFill>
        <p:spPr>
          <a:xfrm>
            <a:off x="5290875" y="1230486"/>
            <a:ext cx="2485050" cy="1823789"/>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5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Model - To predict average roughness </a:t>
            </a:r>
            <a:endParaRPr/>
          </a:p>
        </p:txBody>
      </p:sp>
      <p:pic>
        <p:nvPicPr>
          <p:cNvPr id="458" name="Google Shape;458;p57"/>
          <p:cNvPicPr preferRelativeResize="0"/>
          <p:nvPr/>
        </p:nvPicPr>
        <p:blipFill>
          <a:blip r:embed="rId3">
            <a:alphaModFix/>
          </a:blip>
          <a:stretch>
            <a:fillRect/>
          </a:stretch>
        </p:blipFill>
        <p:spPr>
          <a:xfrm>
            <a:off x="5572125" y="1315075"/>
            <a:ext cx="3451051" cy="2644875"/>
          </a:xfrm>
          <a:prstGeom prst="rect">
            <a:avLst/>
          </a:prstGeom>
          <a:noFill/>
          <a:ln>
            <a:noFill/>
          </a:ln>
        </p:spPr>
      </p:pic>
      <p:sp>
        <p:nvSpPr>
          <p:cNvPr id="459" name="Google Shape;459;p57"/>
          <p:cNvSpPr txBox="1"/>
          <p:nvPr>
            <p:ph idx="1" type="body"/>
          </p:nvPr>
        </p:nvSpPr>
        <p:spPr>
          <a:xfrm>
            <a:off x="311700" y="1266325"/>
            <a:ext cx="56718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This model would predict average surface roughness of remaining silicon layer </a:t>
            </a:r>
            <a:r>
              <a:rPr b="1" lang="en-GB"/>
              <a:t>after complete etch</a:t>
            </a:r>
            <a:r>
              <a:rPr lang="en-GB"/>
              <a:t> of </a:t>
            </a:r>
            <a:r>
              <a:rPr b="1" lang="en-GB"/>
              <a:t>SiGe</a:t>
            </a:r>
            <a:r>
              <a:rPr lang="en-GB"/>
              <a:t> layer is done.</a:t>
            </a:r>
            <a:endParaRPr/>
          </a:p>
          <a:p>
            <a:pPr indent="-342900" lvl="0" marL="457200" rtl="0" algn="l">
              <a:spcBef>
                <a:spcPts val="1000"/>
              </a:spcBef>
              <a:spcAft>
                <a:spcPts val="1000"/>
              </a:spcAft>
              <a:buSzPts val="1800"/>
              <a:buChar char="-"/>
            </a:pPr>
            <a:r>
              <a:rPr lang="en-GB"/>
              <a:t>The average surface here is calculated at a mid-cut plane on x-axis, accounting for a 2D structure which can be extended to 3D structure by taking average at all x-axis cut planes.</a:t>
            </a:r>
            <a:endParaRPr/>
          </a:p>
        </p:txBody>
      </p:sp>
      <p:sp>
        <p:nvSpPr>
          <p:cNvPr id="460" name="Google Shape;460;p57"/>
          <p:cNvSpPr/>
          <p:nvPr/>
        </p:nvSpPr>
        <p:spPr>
          <a:xfrm>
            <a:off x="6470215" y="1883528"/>
            <a:ext cx="2272125" cy="625875"/>
          </a:xfrm>
          <a:custGeom>
            <a:rect b="b" l="l" r="r" t="t"/>
            <a:pathLst>
              <a:path extrusionOk="0" h="25035" w="90885">
                <a:moveTo>
                  <a:pt x="3436" y="337"/>
                </a:moveTo>
                <a:cubicBezTo>
                  <a:pt x="1288" y="6777"/>
                  <a:pt x="-2638" y="16935"/>
                  <a:pt x="3012" y="20699"/>
                </a:cubicBezTo>
                <a:cubicBezTo>
                  <a:pt x="7772" y="23870"/>
                  <a:pt x="14432" y="21855"/>
                  <a:pt x="19980" y="23244"/>
                </a:cubicBezTo>
                <a:cubicBezTo>
                  <a:pt x="30545" y="25890"/>
                  <a:pt x="41752" y="24093"/>
                  <a:pt x="52644" y="24093"/>
                </a:cubicBezTo>
                <a:cubicBezTo>
                  <a:pt x="65483" y="24093"/>
                  <a:pt x="86339" y="28638"/>
                  <a:pt x="90398" y="16457"/>
                </a:cubicBezTo>
                <a:cubicBezTo>
                  <a:pt x="92097" y="11358"/>
                  <a:pt x="87995" y="4437"/>
                  <a:pt x="83187" y="2034"/>
                </a:cubicBezTo>
                <a:cubicBezTo>
                  <a:pt x="77094" y="-1010"/>
                  <a:pt x="69636" y="337"/>
                  <a:pt x="62825" y="337"/>
                </a:cubicBezTo>
                <a:cubicBezTo>
                  <a:pt x="43170" y="337"/>
                  <a:pt x="23515" y="337"/>
                  <a:pt x="3860" y="337"/>
                </a:cubicBezTo>
              </a:path>
            </a:pathLst>
          </a:custGeom>
          <a:noFill/>
          <a:ln cap="flat" cmpd="sng" w="9525">
            <a:solidFill>
              <a:srgbClr val="FF0000"/>
            </a:solidFill>
            <a:prstDash val="solid"/>
            <a:round/>
            <a:headEnd len="med" w="med" type="none"/>
            <a:tailEnd len="med" w="med" type="none"/>
          </a:ln>
        </p:spPr>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5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Generated data for the model</a:t>
            </a:r>
            <a:endParaRPr/>
          </a:p>
        </p:txBody>
      </p:sp>
      <p:sp>
        <p:nvSpPr>
          <p:cNvPr id="466" name="Google Shape;466;p58"/>
          <p:cNvSpPr txBox="1"/>
          <p:nvPr/>
        </p:nvSpPr>
        <p:spPr>
          <a:xfrm>
            <a:off x="4806250" y="1032950"/>
            <a:ext cx="3998100" cy="36270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chemeClr val="dk2"/>
              </a:buClr>
              <a:buSzPts val="1800"/>
              <a:buFont typeface="Open Sans"/>
              <a:buChar char="●"/>
            </a:pPr>
            <a:r>
              <a:rPr lang="en-GB" sz="1800">
                <a:solidFill>
                  <a:schemeClr val="dk2"/>
                </a:solidFill>
                <a:latin typeface="Open Sans"/>
                <a:ea typeface="Open Sans"/>
                <a:cs typeface="Open Sans"/>
                <a:sym typeface="Open Sans"/>
              </a:rPr>
              <a:t>We can see some anomalies in trend in the </a:t>
            </a:r>
            <a:r>
              <a:rPr lang="en-GB" sz="1800">
                <a:solidFill>
                  <a:schemeClr val="dk2"/>
                </a:solidFill>
                <a:latin typeface="Open Sans"/>
                <a:ea typeface="Open Sans"/>
                <a:cs typeface="Open Sans"/>
                <a:sym typeface="Open Sans"/>
              </a:rPr>
              <a:t>graph</a:t>
            </a:r>
            <a:r>
              <a:rPr lang="en-GB" sz="1800">
                <a:solidFill>
                  <a:schemeClr val="dk2"/>
                </a:solidFill>
                <a:latin typeface="Open Sans"/>
                <a:ea typeface="Open Sans"/>
                <a:cs typeface="Open Sans"/>
                <a:sym typeface="Open Sans"/>
              </a:rPr>
              <a:t> which could be because of rounding-off the time at which complete etch of SiGe layer happens.</a:t>
            </a:r>
            <a:endParaRPr sz="1800">
              <a:solidFill>
                <a:schemeClr val="dk2"/>
              </a:solidFill>
              <a:latin typeface="Open Sans"/>
              <a:ea typeface="Open Sans"/>
              <a:cs typeface="Open Sans"/>
              <a:sym typeface="Open Sans"/>
            </a:endParaRPr>
          </a:p>
          <a:p>
            <a:pPr indent="-342900" lvl="0" marL="457200" rtl="0" algn="l">
              <a:spcBef>
                <a:spcPts val="1000"/>
              </a:spcBef>
              <a:spcAft>
                <a:spcPts val="1000"/>
              </a:spcAft>
              <a:buClr>
                <a:schemeClr val="dk2"/>
              </a:buClr>
              <a:buSzPts val="1800"/>
              <a:buFont typeface="Open Sans"/>
              <a:buChar char="●"/>
            </a:pPr>
            <a:r>
              <a:rPr lang="en-GB" sz="1800">
                <a:solidFill>
                  <a:schemeClr val="dk2"/>
                </a:solidFill>
                <a:latin typeface="Open Sans"/>
                <a:ea typeface="Open Sans"/>
                <a:cs typeface="Open Sans"/>
                <a:sym typeface="Open Sans"/>
              </a:rPr>
              <a:t>This can be solved by running the simulations for the exact time of complete etch.</a:t>
            </a:r>
            <a:endParaRPr sz="1800">
              <a:solidFill>
                <a:schemeClr val="dk2"/>
              </a:solidFill>
              <a:latin typeface="Open Sans"/>
              <a:ea typeface="Open Sans"/>
              <a:cs typeface="Open Sans"/>
              <a:sym typeface="Open Sans"/>
            </a:endParaRPr>
          </a:p>
        </p:txBody>
      </p:sp>
      <p:grpSp>
        <p:nvGrpSpPr>
          <p:cNvPr id="467" name="Google Shape;467;p58"/>
          <p:cNvGrpSpPr/>
          <p:nvPr/>
        </p:nvGrpSpPr>
        <p:grpSpPr>
          <a:xfrm>
            <a:off x="311698" y="1604858"/>
            <a:ext cx="4475555" cy="2906383"/>
            <a:chOff x="311698" y="1604858"/>
            <a:chExt cx="4475555" cy="2906383"/>
          </a:xfrm>
        </p:grpSpPr>
        <p:pic>
          <p:nvPicPr>
            <p:cNvPr id="468" name="Google Shape;468;p58"/>
            <p:cNvPicPr preferRelativeResize="0"/>
            <p:nvPr/>
          </p:nvPicPr>
          <p:blipFill>
            <a:blip r:embed="rId3">
              <a:alphaModFix/>
            </a:blip>
            <a:stretch>
              <a:fillRect/>
            </a:stretch>
          </p:blipFill>
          <p:spPr>
            <a:xfrm>
              <a:off x="1199071" y="1604858"/>
              <a:ext cx="3588182" cy="2615686"/>
            </a:xfrm>
            <a:prstGeom prst="rect">
              <a:avLst/>
            </a:prstGeom>
            <a:noFill/>
            <a:ln>
              <a:noFill/>
            </a:ln>
          </p:spPr>
        </p:pic>
        <p:sp>
          <p:nvSpPr>
            <p:cNvPr id="469" name="Google Shape;469;p58"/>
            <p:cNvSpPr txBox="1"/>
            <p:nvPr/>
          </p:nvSpPr>
          <p:spPr>
            <a:xfrm>
              <a:off x="311698" y="2699324"/>
              <a:ext cx="822000" cy="528000"/>
            </a:xfrm>
            <a:prstGeom prst="rect">
              <a:avLst/>
            </a:prstGeom>
            <a:noFill/>
            <a:ln>
              <a:noFill/>
            </a:ln>
          </p:spPr>
          <p:txBody>
            <a:bodyPr anchorCtr="0" anchor="t" bIns="91425" lIns="91425" spcFirstLastPara="1" rIns="91425" wrap="square" tIns="91425">
              <a:normAutofit fontScale="70000"/>
            </a:bodyPr>
            <a:lstStyle/>
            <a:p>
              <a:pPr indent="0" lvl="0" marL="0" rtl="0" algn="ctr">
                <a:spcBef>
                  <a:spcPts val="0"/>
                </a:spcBef>
                <a:spcAft>
                  <a:spcPts val="0"/>
                </a:spcAft>
                <a:buNone/>
              </a:pPr>
              <a:r>
                <a:rPr lang="en-GB" sz="1300">
                  <a:solidFill>
                    <a:schemeClr val="dk2"/>
                  </a:solidFill>
                  <a:latin typeface="Open Sans"/>
                  <a:ea typeface="Open Sans"/>
                  <a:cs typeface="Open Sans"/>
                  <a:sym typeface="Open Sans"/>
                </a:rPr>
                <a:t>Avg.</a:t>
              </a:r>
              <a:endParaRPr sz="1300">
                <a:solidFill>
                  <a:schemeClr val="dk2"/>
                </a:solidFill>
                <a:latin typeface="Open Sans"/>
                <a:ea typeface="Open Sans"/>
                <a:cs typeface="Open Sans"/>
                <a:sym typeface="Open Sans"/>
              </a:endParaRPr>
            </a:p>
            <a:p>
              <a:pPr indent="0" lvl="0" marL="0" rtl="0" algn="ctr">
                <a:spcBef>
                  <a:spcPts val="0"/>
                </a:spcBef>
                <a:spcAft>
                  <a:spcPts val="0"/>
                </a:spcAft>
                <a:buNone/>
              </a:pPr>
              <a:r>
                <a:rPr lang="en-GB" sz="1300">
                  <a:solidFill>
                    <a:schemeClr val="dk2"/>
                  </a:solidFill>
                  <a:latin typeface="Open Sans"/>
                  <a:ea typeface="Open Sans"/>
                  <a:cs typeface="Open Sans"/>
                  <a:sym typeface="Open Sans"/>
                </a:rPr>
                <a:t>Roughness</a:t>
              </a:r>
              <a:endParaRPr sz="1300">
                <a:solidFill>
                  <a:schemeClr val="dk2"/>
                </a:solidFill>
                <a:latin typeface="Open Sans"/>
                <a:ea typeface="Open Sans"/>
                <a:cs typeface="Open Sans"/>
                <a:sym typeface="Open Sans"/>
              </a:endParaRPr>
            </a:p>
          </p:txBody>
        </p:sp>
        <p:sp>
          <p:nvSpPr>
            <p:cNvPr id="470" name="Google Shape;470;p58"/>
            <p:cNvSpPr txBox="1"/>
            <p:nvPr/>
          </p:nvSpPr>
          <p:spPr>
            <a:xfrm>
              <a:off x="2582234" y="4220541"/>
              <a:ext cx="822000" cy="29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300">
                  <a:solidFill>
                    <a:schemeClr val="dk2"/>
                  </a:solidFill>
                  <a:latin typeface="Open Sans"/>
                  <a:ea typeface="Open Sans"/>
                  <a:cs typeface="Open Sans"/>
                  <a:sym typeface="Open Sans"/>
                </a:rPr>
                <a:t>Flux</a:t>
              </a:r>
              <a:endParaRPr sz="1300">
                <a:solidFill>
                  <a:schemeClr val="dk2"/>
                </a:solidFill>
                <a:latin typeface="Open Sans"/>
                <a:ea typeface="Open Sans"/>
                <a:cs typeface="Open Sans"/>
                <a:sym typeface="Open Sans"/>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5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Update</a:t>
            </a:r>
            <a:r>
              <a:rPr lang="en-GB"/>
              <a:t>d data for the model</a:t>
            </a:r>
            <a:endParaRPr/>
          </a:p>
        </p:txBody>
      </p:sp>
      <p:sp>
        <p:nvSpPr>
          <p:cNvPr id="476" name="Google Shape;476;p59"/>
          <p:cNvSpPr txBox="1"/>
          <p:nvPr/>
        </p:nvSpPr>
        <p:spPr>
          <a:xfrm>
            <a:off x="4806250" y="1032950"/>
            <a:ext cx="3998100" cy="36270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1000"/>
              </a:spcAft>
              <a:buClr>
                <a:schemeClr val="dk2"/>
              </a:buClr>
              <a:buSzPts val="1800"/>
              <a:buFont typeface="Open Sans"/>
              <a:buChar char="●"/>
            </a:pPr>
            <a:r>
              <a:rPr lang="en-GB" sz="1800">
                <a:solidFill>
                  <a:schemeClr val="dk2"/>
                </a:solidFill>
                <a:latin typeface="Open Sans"/>
                <a:ea typeface="Open Sans"/>
                <a:cs typeface="Open Sans"/>
                <a:sym typeface="Open Sans"/>
              </a:rPr>
              <a:t>The plot of graph without time approximation is shown below, which shows exactly different trend of nearly persistent average roughness, seeming more logical like as increasing flux results in decreasing time accordingly.</a:t>
            </a:r>
            <a:endParaRPr sz="1800">
              <a:solidFill>
                <a:schemeClr val="dk2"/>
              </a:solidFill>
              <a:latin typeface="Open Sans"/>
              <a:ea typeface="Open Sans"/>
              <a:cs typeface="Open Sans"/>
              <a:sym typeface="Open Sans"/>
            </a:endParaRPr>
          </a:p>
        </p:txBody>
      </p:sp>
      <p:grpSp>
        <p:nvGrpSpPr>
          <p:cNvPr id="477" name="Google Shape;477;p59"/>
          <p:cNvGrpSpPr/>
          <p:nvPr/>
        </p:nvGrpSpPr>
        <p:grpSpPr>
          <a:xfrm>
            <a:off x="311698" y="1421475"/>
            <a:ext cx="4614040" cy="3089766"/>
            <a:chOff x="311698" y="1421475"/>
            <a:chExt cx="4614040" cy="3089766"/>
          </a:xfrm>
        </p:grpSpPr>
        <p:sp>
          <p:nvSpPr>
            <p:cNvPr id="478" name="Google Shape;478;p59"/>
            <p:cNvSpPr txBox="1"/>
            <p:nvPr/>
          </p:nvSpPr>
          <p:spPr>
            <a:xfrm>
              <a:off x="311698" y="2699324"/>
              <a:ext cx="822000" cy="528000"/>
            </a:xfrm>
            <a:prstGeom prst="rect">
              <a:avLst/>
            </a:prstGeom>
            <a:noFill/>
            <a:ln>
              <a:noFill/>
            </a:ln>
          </p:spPr>
          <p:txBody>
            <a:bodyPr anchorCtr="0" anchor="t" bIns="91425" lIns="91425" spcFirstLastPara="1" rIns="91425" wrap="square" tIns="91425">
              <a:normAutofit fontScale="70000"/>
            </a:bodyPr>
            <a:lstStyle/>
            <a:p>
              <a:pPr indent="0" lvl="0" marL="0" rtl="0" algn="ctr">
                <a:spcBef>
                  <a:spcPts val="0"/>
                </a:spcBef>
                <a:spcAft>
                  <a:spcPts val="0"/>
                </a:spcAft>
                <a:buNone/>
              </a:pPr>
              <a:r>
                <a:rPr lang="en-GB" sz="1300">
                  <a:solidFill>
                    <a:schemeClr val="dk2"/>
                  </a:solidFill>
                  <a:latin typeface="Open Sans"/>
                  <a:ea typeface="Open Sans"/>
                  <a:cs typeface="Open Sans"/>
                  <a:sym typeface="Open Sans"/>
                </a:rPr>
                <a:t>Avg.</a:t>
              </a:r>
              <a:endParaRPr sz="1300">
                <a:solidFill>
                  <a:schemeClr val="dk2"/>
                </a:solidFill>
                <a:latin typeface="Open Sans"/>
                <a:ea typeface="Open Sans"/>
                <a:cs typeface="Open Sans"/>
                <a:sym typeface="Open Sans"/>
              </a:endParaRPr>
            </a:p>
            <a:p>
              <a:pPr indent="0" lvl="0" marL="0" rtl="0" algn="ctr">
                <a:spcBef>
                  <a:spcPts val="0"/>
                </a:spcBef>
                <a:spcAft>
                  <a:spcPts val="0"/>
                </a:spcAft>
                <a:buNone/>
              </a:pPr>
              <a:r>
                <a:rPr lang="en-GB" sz="1300">
                  <a:solidFill>
                    <a:schemeClr val="dk2"/>
                  </a:solidFill>
                  <a:latin typeface="Open Sans"/>
                  <a:ea typeface="Open Sans"/>
                  <a:cs typeface="Open Sans"/>
                  <a:sym typeface="Open Sans"/>
                </a:rPr>
                <a:t>Roughness</a:t>
              </a:r>
              <a:endParaRPr sz="1300">
                <a:solidFill>
                  <a:schemeClr val="dk2"/>
                </a:solidFill>
                <a:latin typeface="Open Sans"/>
                <a:ea typeface="Open Sans"/>
                <a:cs typeface="Open Sans"/>
                <a:sym typeface="Open Sans"/>
              </a:endParaRPr>
            </a:p>
          </p:txBody>
        </p:sp>
        <p:sp>
          <p:nvSpPr>
            <p:cNvPr id="479" name="Google Shape;479;p59"/>
            <p:cNvSpPr txBox="1"/>
            <p:nvPr/>
          </p:nvSpPr>
          <p:spPr>
            <a:xfrm>
              <a:off x="2582234" y="4220541"/>
              <a:ext cx="822000" cy="29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300">
                  <a:solidFill>
                    <a:schemeClr val="dk2"/>
                  </a:solidFill>
                  <a:latin typeface="Open Sans"/>
                  <a:ea typeface="Open Sans"/>
                  <a:cs typeface="Open Sans"/>
                  <a:sym typeface="Open Sans"/>
                </a:rPr>
                <a:t>Flux</a:t>
              </a:r>
              <a:endParaRPr sz="1300">
                <a:solidFill>
                  <a:schemeClr val="dk2"/>
                </a:solidFill>
                <a:latin typeface="Open Sans"/>
                <a:ea typeface="Open Sans"/>
                <a:cs typeface="Open Sans"/>
                <a:sym typeface="Open Sans"/>
              </a:endParaRPr>
            </a:p>
          </p:txBody>
        </p:sp>
        <p:pic>
          <p:nvPicPr>
            <p:cNvPr id="480" name="Google Shape;480;p59"/>
            <p:cNvPicPr preferRelativeResize="0"/>
            <p:nvPr/>
          </p:nvPicPr>
          <p:blipFill>
            <a:blip r:embed="rId3">
              <a:alphaModFix/>
            </a:blip>
            <a:stretch>
              <a:fillRect/>
            </a:stretch>
          </p:blipFill>
          <p:spPr>
            <a:xfrm>
              <a:off x="1060713" y="1421475"/>
              <a:ext cx="3865025" cy="2623325"/>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286350" y="1864700"/>
            <a:ext cx="8571300" cy="9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Machine Learning/Deep Learning models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222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Working</a:t>
            </a:r>
            <a:endParaRPr/>
          </a:p>
        </p:txBody>
      </p:sp>
      <p:sp>
        <p:nvSpPr>
          <p:cNvPr id="99" name="Google Shape;99;p18"/>
          <p:cNvSpPr/>
          <p:nvPr/>
        </p:nvSpPr>
        <p:spPr>
          <a:xfrm>
            <a:off x="2194638" y="2947175"/>
            <a:ext cx="2099700" cy="784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dk1"/>
                </a:solidFill>
              </a:rPr>
              <a:t>Model 1</a:t>
            </a:r>
            <a:endParaRPr b="1">
              <a:solidFill>
                <a:schemeClr val="dk1"/>
              </a:solidFill>
            </a:endParaRPr>
          </a:p>
          <a:p>
            <a:pPr indent="0" lvl="0" marL="0" rtl="0" algn="ctr">
              <a:spcBef>
                <a:spcPts val="0"/>
              </a:spcBef>
              <a:spcAft>
                <a:spcPts val="0"/>
              </a:spcAft>
              <a:buNone/>
            </a:pPr>
            <a:r>
              <a:rPr b="1" lang="en-GB">
                <a:solidFill>
                  <a:schemeClr val="dk1"/>
                </a:solidFill>
              </a:rPr>
              <a:t>(</a:t>
            </a:r>
            <a:r>
              <a:rPr b="1" lang="en-GB" sz="1100">
                <a:solidFill>
                  <a:schemeClr val="dk1"/>
                </a:solidFill>
              </a:rPr>
              <a:t>Prediction of etch depth</a:t>
            </a:r>
            <a:r>
              <a:rPr b="1" lang="en-GB">
                <a:solidFill>
                  <a:schemeClr val="dk1"/>
                </a:solidFill>
              </a:rPr>
              <a:t>)</a:t>
            </a:r>
            <a:endParaRPr b="1">
              <a:solidFill>
                <a:schemeClr val="dk1"/>
              </a:solidFill>
            </a:endParaRPr>
          </a:p>
        </p:txBody>
      </p:sp>
      <p:sp>
        <p:nvSpPr>
          <p:cNvPr id="100" name="Google Shape;100;p18"/>
          <p:cNvSpPr/>
          <p:nvPr/>
        </p:nvSpPr>
        <p:spPr>
          <a:xfrm>
            <a:off x="4955713" y="2947175"/>
            <a:ext cx="2099700" cy="784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dk1"/>
                </a:solidFill>
              </a:rPr>
              <a:t>Model 2</a:t>
            </a:r>
            <a:endParaRPr b="1">
              <a:solidFill>
                <a:schemeClr val="dk1"/>
              </a:solidFill>
            </a:endParaRPr>
          </a:p>
          <a:p>
            <a:pPr indent="0" lvl="0" marL="0" rtl="0" algn="ctr">
              <a:spcBef>
                <a:spcPts val="0"/>
              </a:spcBef>
              <a:spcAft>
                <a:spcPts val="0"/>
              </a:spcAft>
              <a:buClr>
                <a:schemeClr val="dk1"/>
              </a:buClr>
              <a:buSzPts val="1100"/>
              <a:buFont typeface="Arial"/>
              <a:buNone/>
            </a:pPr>
            <a:r>
              <a:rPr b="1" lang="en-GB">
                <a:solidFill>
                  <a:schemeClr val="dk1"/>
                </a:solidFill>
              </a:rPr>
              <a:t>(</a:t>
            </a:r>
            <a:r>
              <a:rPr b="1" lang="en-GB" sz="1100">
                <a:solidFill>
                  <a:schemeClr val="dk1"/>
                </a:solidFill>
              </a:rPr>
              <a:t>Prediction of radius/CD</a:t>
            </a:r>
            <a:r>
              <a:rPr b="1" lang="en-GB">
                <a:solidFill>
                  <a:schemeClr val="dk1"/>
                </a:solidFill>
              </a:rPr>
              <a:t>)</a:t>
            </a:r>
            <a:endParaRPr b="1"/>
          </a:p>
        </p:txBody>
      </p:sp>
      <p:sp>
        <p:nvSpPr>
          <p:cNvPr id="101" name="Google Shape;101;p18"/>
          <p:cNvSpPr/>
          <p:nvPr/>
        </p:nvSpPr>
        <p:spPr>
          <a:xfrm>
            <a:off x="3609188" y="1611025"/>
            <a:ext cx="2099700" cy="784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dk1"/>
                </a:solidFill>
              </a:rPr>
              <a:t>Prediction of etched Dimensions</a:t>
            </a:r>
            <a:endParaRPr b="1">
              <a:solidFill>
                <a:schemeClr val="dk1"/>
              </a:solidFill>
            </a:endParaRPr>
          </a:p>
        </p:txBody>
      </p:sp>
      <p:cxnSp>
        <p:nvCxnSpPr>
          <p:cNvPr id="102" name="Google Shape;102;p18"/>
          <p:cNvCxnSpPr/>
          <p:nvPr/>
        </p:nvCxnSpPr>
        <p:spPr>
          <a:xfrm flipH="1">
            <a:off x="3424638" y="2395825"/>
            <a:ext cx="625800" cy="466500"/>
          </a:xfrm>
          <a:prstGeom prst="straightConnector1">
            <a:avLst/>
          </a:prstGeom>
          <a:noFill/>
          <a:ln cap="flat" cmpd="sng" w="9525">
            <a:solidFill>
              <a:schemeClr val="dk2"/>
            </a:solidFill>
            <a:prstDash val="solid"/>
            <a:round/>
            <a:headEnd len="med" w="med" type="none"/>
            <a:tailEnd len="med" w="med" type="triangle"/>
          </a:ln>
        </p:spPr>
      </p:cxnSp>
      <p:cxnSp>
        <p:nvCxnSpPr>
          <p:cNvPr id="103" name="Google Shape;103;p18"/>
          <p:cNvCxnSpPr/>
          <p:nvPr/>
        </p:nvCxnSpPr>
        <p:spPr>
          <a:xfrm>
            <a:off x="5220838" y="2395825"/>
            <a:ext cx="625800" cy="466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445025"/>
            <a:ext cx="6456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Inputs (Data with time changing flux)</a:t>
            </a:r>
            <a:endParaRPr/>
          </a:p>
        </p:txBody>
      </p:sp>
      <p:sp>
        <p:nvSpPr>
          <p:cNvPr id="109" name="Google Shape;109;p19"/>
          <p:cNvSpPr txBox="1"/>
          <p:nvPr>
            <p:ph idx="1" type="body"/>
          </p:nvPr>
        </p:nvSpPr>
        <p:spPr>
          <a:xfrm>
            <a:off x="311700" y="1152475"/>
            <a:ext cx="6456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Here, we have 30 parameters which combinedly defines  a particular process and we have created dataset for 500 such unique processes.</a:t>
            </a:r>
            <a:endParaRPr/>
          </a:p>
          <a:p>
            <a:pPr indent="-342900" lvl="0" marL="457200" rtl="0" algn="l">
              <a:spcBef>
                <a:spcPts val="0"/>
              </a:spcBef>
              <a:spcAft>
                <a:spcPts val="0"/>
              </a:spcAft>
              <a:buSzPts val="1800"/>
              <a:buChar char="●"/>
            </a:pPr>
            <a:r>
              <a:rPr lang="en-GB"/>
              <a:t>This 500 processes have 6 different time steps which increases our dataset size to 3000 observations.</a:t>
            </a:r>
            <a:endParaRPr/>
          </a:p>
          <a:p>
            <a:pPr indent="-342900" lvl="0" marL="457200" rtl="0" algn="l">
              <a:spcBef>
                <a:spcPts val="0"/>
              </a:spcBef>
              <a:spcAft>
                <a:spcPts val="0"/>
              </a:spcAft>
              <a:buSzPts val="1800"/>
              <a:buChar char="●"/>
            </a:pPr>
            <a:r>
              <a:rPr lang="en-GB"/>
              <a:t>This dataset has time changing flux which means at each time interval (i.e t = 2 to t=12), we would have diff. Flux values.</a:t>
            </a:r>
            <a:endParaRPr/>
          </a:p>
          <a:p>
            <a:pPr indent="0" lvl="0" marL="457200" rtl="0" algn="l">
              <a:spcBef>
                <a:spcPts val="1200"/>
              </a:spcBef>
              <a:spcAft>
                <a:spcPts val="1200"/>
              </a:spcAft>
              <a:buNone/>
            </a:pPr>
            <a:r>
              <a:t/>
            </a:r>
            <a:endParaRPr/>
          </a:p>
        </p:txBody>
      </p:sp>
      <p:pic>
        <p:nvPicPr>
          <p:cNvPr id="110" name="Google Shape;110;p19"/>
          <p:cNvPicPr preferRelativeResize="0"/>
          <p:nvPr/>
        </p:nvPicPr>
        <p:blipFill>
          <a:blip r:embed="rId3">
            <a:alphaModFix/>
          </a:blip>
          <a:stretch>
            <a:fillRect/>
          </a:stretch>
        </p:blipFill>
        <p:spPr>
          <a:xfrm>
            <a:off x="6906075" y="84838"/>
            <a:ext cx="2064100" cy="4634474"/>
          </a:xfrm>
          <a:prstGeom prst="rect">
            <a:avLst/>
          </a:prstGeom>
          <a:noFill/>
          <a:ln>
            <a:noFill/>
          </a:ln>
        </p:spPr>
      </p:pic>
      <p:sp>
        <p:nvSpPr>
          <p:cNvPr id="111" name="Google Shape;111;p19"/>
          <p:cNvSpPr txBox="1"/>
          <p:nvPr/>
        </p:nvSpPr>
        <p:spPr>
          <a:xfrm>
            <a:off x="6906075" y="4676875"/>
            <a:ext cx="1219500" cy="3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rPr>
              <a:t>time: [2,12]</a:t>
            </a:r>
            <a:endParaRPr b="1" sz="13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311700" y="326750"/>
            <a:ext cx="85206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Model 1</a:t>
            </a:r>
            <a:endParaRPr/>
          </a:p>
        </p:txBody>
      </p:sp>
      <p:sp>
        <p:nvSpPr>
          <p:cNvPr id="117" name="Google Shape;117;p20"/>
          <p:cNvSpPr txBox="1"/>
          <p:nvPr/>
        </p:nvSpPr>
        <p:spPr>
          <a:xfrm>
            <a:off x="649125" y="1391275"/>
            <a:ext cx="8236200" cy="27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chemeClr val="dk2"/>
                </a:solidFill>
              </a:rPr>
              <a:t>I/O Description:</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323850" lvl="0" marL="457200" rtl="0" algn="l">
              <a:spcBef>
                <a:spcPts val="0"/>
              </a:spcBef>
              <a:spcAft>
                <a:spcPts val="0"/>
              </a:spcAft>
              <a:buClr>
                <a:schemeClr val="dk2"/>
              </a:buClr>
              <a:buSzPts val="1500"/>
              <a:buChar char="●"/>
            </a:pPr>
            <a:r>
              <a:rPr lang="en-GB" sz="1500">
                <a:solidFill>
                  <a:schemeClr val="dk2"/>
                </a:solidFill>
              </a:rPr>
              <a:t>Inputs for model-1 would be all those 30 parameters for each time step.</a:t>
            </a:r>
            <a:endParaRPr sz="1500">
              <a:solidFill>
                <a:schemeClr val="dk2"/>
              </a:solidFill>
            </a:endParaRPr>
          </a:p>
          <a:p>
            <a:pPr indent="-323850" lvl="0" marL="457200" rtl="0" algn="l">
              <a:spcBef>
                <a:spcPts val="1000"/>
              </a:spcBef>
              <a:spcAft>
                <a:spcPts val="0"/>
              </a:spcAft>
              <a:buClr>
                <a:schemeClr val="dk2"/>
              </a:buClr>
              <a:buSzPts val="1500"/>
              <a:buChar char="●"/>
            </a:pPr>
            <a:r>
              <a:rPr lang="en-GB" sz="1500">
                <a:solidFill>
                  <a:schemeClr val="dk2"/>
                </a:solidFill>
              </a:rPr>
              <a:t>Number of Observations: 		</a:t>
            </a:r>
            <a:r>
              <a:rPr lang="en-GB" sz="1800">
                <a:solidFill>
                  <a:srgbClr val="595959"/>
                </a:solidFill>
              </a:rPr>
              <a:t> 500  *   6    = 3000</a:t>
            </a:r>
            <a:endParaRPr sz="1800">
              <a:solidFill>
                <a:srgbClr val="595959"/>
              </a:solidFill>
            </a:endParaRPr>
          </a:p>
          <a:p>
            <a:pPr indent="0" lvl="0" marL="2743200" rtl="0" algn="l">
              <a:lnSpc>
                <a:spcPct val="115000"/>
              </a:lnSpc>
              <a:spcBef>
                <a:spcPts val="0"/>
              </a:spcBef>
              <a:spcAft>
                <a:spcPts val="0"/>
              </a:spcAft>
              <a:buNone/>
            </a:pPr>
            <a:r>
              <a:rPr b="1" lang="en-GB" sz="900">
                <a:solidFill>
                  <a:srgbClr val="595959"/>
                </a:solidFill>
              </a:rPr>
              <a:t> (unique datapoints)    (time steps)</a:t>
            </a:r>
            <a:endParaRPr b="1" sz="900">
              <a:solidFill>
                <a:srgbClr val="595959"/>
              </a:solidFill>
            </a:endParaRPr>
          </a:p>
          <a:p>
            <a:pPr indent="-317500" lvl="0" marL="457200" rtl="0" algn="l">
              <a:lnSpc>
                <a:spcPct val="115000"/>
              </a:lnSpc>
              <a:spcBef>
                <a:spcPts val="1200"/>
              </a:spcBef>
              <a:spcAft>
                <a:spcPts val="0"/>
              </a:spcAft>
              <a:buClr>
                <a:srgbClr val="595959"/>
              </a:buClr>
              <a:buSzPts val="1400"/>
              <a:buChar char="●"/>
            </a:pPr>
            <a:r>
              <a:rPr lang="en-GB">
                <a:solidFill>
                  <a:srgbClr val="595959"/>
                </a:solidFill>
              </a:rPr>
              <a:t>Model uses mean absolute error (MAE) as a loss function, which is more robust to outliers than mean squared error (MSE).</a:t>
            </a:r>
            <a:endParaRPr>
              <a:solidFill>
                <a:srgbClr val="595959"/>
              </a:solidFill>
            </a:endParaRPr>
          </a:p>
          <a:p>
            <a:pPr indent="-342900" lvl="0" marL="457200" rtl="0" algn="l">
              <a:spcBef>
                <a:spcPts val="1000"/>
              </a:spcBef>
              <a:spcAft>
                <a:spcPts val="0"/>
              </a:spcAft>
              <a:buClr>
                <a:srgbClr val="595959"/>
              </a:buClr>
              <a:buSzPts val="1800"/>
              <a:buChar char="●"/>
            </a:pPr>
            <a:r>
              <a:rPr lang="en-GB" sz="1500">
                <a:solidFill>
                  <a:schemeClr val="dk2"/>
                </a:solidFill>
              </a:rPr>
              <a:t>Output for model-1 would be etch depth for all those 30 parameters at that particular time step.</a:t>
            </a:r>
            <a:endParaRPr>
              <a:solidFill>
                <a:srgbClr val="595959"/>
              </a:solidFill>
            </a:endParaRPr>
          </a:p>
          <a:p>
            <a:pPr indent="0" lvl="0" marL="0" rtl="0" algn="l">
              <a:spcBef>
                <a:spcPts val="0"/>
              </a:spcBef>
              <a:spcAft>
                <a:spcPts val="0"/>
              </a:spcAft>
              <a:buNone/>
            </a:pPr>
            <a:r>
              <a:t/>
            </a:r>
            <a:endParaRPr sz="15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EDA - Model 1</a:t>
            </a:r>
            <a:endParaRPr/>
          </a:p>
        </p:txBody>
      </p:sp>
      <p:grpSp>
        <p:nvGrpSpPr>
          <p:cNvPr id="123" name="Google Shape;123;p21"/>
          <p:cNvGrpSpPr/>
          <p:nvPr/>
        </p:nvGrpSpPr>
        <p:grpSpPr>
          <a:xfrm>
            <a:off x="732925" y="1991875"/>
            <a:ext cx="4008746" cy="2964150"/>
            <a:chOff x="2271625" y="2179350"/>
            <a:chExt cx="4008746" cy="2964150"/>
          </a:xfrm>
        </p:grpSpPr>
        <p:pic>
          <p:nvPicPr>
            <p:cNvPr id="124" name="Google Shape;124;p21"/>
            <p:cNvPicPr preferRelativeResize="0"/>
            <p:nvPr/>
          </p:nvPicPr>
          <p:blipFill>
            <a:blip r:embed="rId3">
              <a:alphaModFix/>
            </a:blip>
            <a:stretch>
              <a:fillRect/>
            </a:stretch>
          </p:blipFill>
          <p:spPr>
            <a:xfrm>
              <a:off x="2699071" y="2179350"/>
              <a:ext cx="3581300" cy="2635650"/>
            </a:xfrm>
            <a:prstGeom prst="rect">
              <a:avLst/>
            </a:prstGeom>
            <a:noFill/>
            <a:ln>
              <a:noFill/>
            </a:ln>
          </p:spPr>
        </p:pic>
        <p:sp>
          <p:nvSpPr>
            <p:cNvPr id="125" name="Google Shape;125;p21"/>
            <p:cNvSpPr txBox="1"/>
            <p:nvPr/>
          </p:nvSpPr>
          <p:spPr>
            <a:xfrm>
              <a:off x="2271625" y="2723025"/>
              <a:ext cx="318300" cy="154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595959"/>
                  </a:solidFill>
                </a:rPr>
                <a:t>D</a:t>
              </a:r>
              <a:endParaRPr sz="1800">
                <a:solidFill>
                  <a:srgbClr val="595959"/>
                </a:solidFill>
              </a:endParaRPr>
            </a:p>
            <a:p>
              <a:pPr indent="0" lvl="0" marL="0" rtl="0" algn="l">
                <a:spcBef>
                  <a:spcPts val="0"/>
                </a:spcBef>
                <a:spcAft>
                  <a:spcPts val="0"/>
                </a:spcAft>
                <a:buNone/>
              </a:pPr>
              <a:r>
                <a:rPr lang="en-GB" sz="1800">
                  <a:solidFill>
                    <a:srgbClr val="595959"/>
                  </a:solidFill>
                </a:rPr>
                <a:t>E</a:t>
              </a:r>
              <a:endParaRPr sz="1800">
                <a:solidFill>
                  <a:srgbClr val="595959"/>
                </a:solidFill>
              </a:endParaRPr>
            </a:p>
            <a:p>
              <a:pPr indent="0" lvl="0" marL="0" rtl="0" algn="l">
                <a:spcBef>
                  <a:spcPts val="0"/>
                </a:spcBef>
                <a:spcAft>
                  <a:spcPts val="0"/>
                </a:spcAft>
                <a:buNone/>
              </a:pPr>
              <a:r>
                <a:rPr lang="en-GB" sz="1800">
                  <a:solidFill>
                    <a:srgbClr val="595959"/>
                  </a:solidFill>
                </a:rPr>
                <a:t>P</a:t>
              </a:r>
              <a:endParaRPr sz="1800">
                <a:solidFill>
                  <a:srgbClr val="595959"/>
                </a:solidFill>
              </a:endParaRPr>
            </a:p>
            <a:p>
              <a:pPr indent="0" lvl="0" marL="0" rtl="0" algn="l">
                <a:spcBef>
                  <a:spcPts val="0"/>
                </a:spcBef>
                <a:spcAft>
                  <a:spcPts val="0"/>
                </a:spcAft>
                <a:buNone/>
              </a:pPr>
              <a:r>
                <a:rPr lang="en-GB" sz="1800">
                  <a:solidFill>
                    <a:srgbClr val="595959"/>
                  </a:solidFill>
                </a:rPr>
                <a:t>T</a:t>
              </a:r>
              <a:endParaRPr sz="1800">
                <a:solidFill>
                  <a:srgbClr val="595959"/>
                </a:solidFill>
              </a:endParaRPr>
            </a:p>
            <a:p>
              <a:pPr indent="0" lvl="0" marL="0" rtl="0" algn="l">
                <a:spcBef>
                  <a:spcPts val="0"/>
                </a:spcBef>
                <a:spcAft>
                  <a:spcPts val="0"/>
                </a:spcAft>
                <a:buNone/>
              </a:pPr>
              <a:r>
                <a:rPr lang="en-GB" sz="1800">
                  <a:solidFill>
                    <a:srgbClr val="595959"/>
                  </a:solidFill>
                </a:rPr>
                <a:t>H</a:t>
              </a:r>
              <a:endParaRPr sz="1800">
                <a:solidFill>
                  <a:srgbClr val="595959"/>
                </a:solidFill>
              </a:endParaRPr>
            </a:p>
            <a:p>
              <a:pPr indent="0" lvl="0" marL="0" rtl="0" algn="l">
                <a:spcBef>
                  <a:spcPts val="0"/>
                </a:spcBef>
                <a:spcAft>
                  <a:spcPts val="0"/>
                </a:spcAft>
                <a:buNone/>
              </a:pPr>
              <a:r>
                <a:t/>
              </a:r>
              <a:endParaRPr sz="1800">
                <a:solidFill>
                  <a:srgbClr val="595959"/>
                </a:solidFill>
              </a:endParaRPr>
            </a:p>
          </p:txBody>
        </p:sp>
        <p:sp>
          <p:nvSpPr>
            <p:cNvPr id="126" name="Google Shape;126;p21"/>
            <p:cNvSpPr txBox="1"/>
            <p:nvPr/>
          </p:nvSpPr>
          <p:spPr>
            <a:xfrm>
              <a:off x="3991275" y="4815000"/>
              <a:ext cx="1123500" cy="3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595959"/>
                  </a:solidFill>
                </a:rPr>
                <a:t>     </a:t>
              </a:r>
              <a:r>
                <a:rPr lang="en-GB" sz="1800">
                  <a:solidFill>
                    <a:srgbClr val="595959"/>
                  </a:solidFill>
                </a:rPr>
                <a:t>TIME</a:t>
              </a:r>
              <a:endParaRPr sz="1800">
                <a:solidFill>
                  <a:srgbClr val="595959"/>
                </a:solidFill>
              </a:endParaRPr>
            </a:p>
          </p:txBody>
        </p:sp>
      </p:grpSp>
      <p:sp>
        <p:nvSpPr>
          <p:cNvPr id="127" name="Google Shape;127;p21"/>
          <p:cNvSpPr txBox="1"/>
          <p:nvPr/>
        </p:nvSpPr>
        <p:spPr>
          <a:xfrm>
            <a:off x="426325" y="1255650"/>
            <a:ext cx="8314500" cy="6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latin typeface="Open Sans"/>
                <a:ea typeface="Open Sans"/>
                <a:cs typeface="Open Sans"/>
                <a:sym typeface="Open Sans"/>
              </a:rPr>
              <a:t>Here, our main aim will be to predict the etched depth for 6 time steps(from 2 to 12) for each unique </a:t>
            </a:r>
            <a:r>
              <a:rPr lang="en-GB" sz="1800">
                <a:solidFill>
                  <a:schemeClr val="dk2"/>
                </a:solidFill>
                <a:latin typeface="Open Sans"/>
                <a:ea typeface="Open Sans"/>
                <a:cs typeface="Open Sans"/>
                <a:sym typeface="Open Sans"/>
              </a:rPr>
              <a:t>observation</a:t>
            </a:r>
            <a:r>
              <a:rPr lang="en-GB" sz="1800">
                <a:solidFill>
                  <a:schemeClr val="dk2"/>
                </a:solidFill>
                <a:latin typeface="Open Sans"/>
                <a:ea typeface="Open Sans"/>
                <a:cs typeface="Open Sans"/>
                <a:sym typeface="Open Sans"/>
              </a:rPr>
              <a:t>.</a:t>
            </a:r>
            <a:endParaRPr sz="1800">
              <a:solidFill>
                <a:schemeClr val="dk2"/>
              </a:solidFill>
              <a:latin typeface="Open Sans"/>
              <a:ea typeface="Open Sans"/>
              <a:cs typeface="Open Sans"/>
              <a:sym typeface="Open Sans"/>
            </a:endParaRPr>
          </a:p>
        </p:txBody>
      </p:sp>
      <p:pic>
        <p:nvPicPr>
          <p:cNvPr id="128" name="Google Shape;128;p21"/>
          <p:cNvPicPr preferRelativeResize="0"/>
          <p:nvPr/>
        </p:nvPicPr>
        <p:blipFill>
          <a:blip r:embed="rId4">
            <a:alphaModFix/>
          </a:blip>
          <a:stretch>
            <a:fillRect/>
          </a:stretch>
        </p:blipFill>
        <p:spPr>
          <a:xfrm>
            <a:off x="5715425" y="2136475"/>
            <a:ext cx="3180725" cy="2417350"/>
          </a:xfrm>
          <a:prstGeom prst="rect">
            <a:avLst/>
          </a:prstGeom>
          <a:noFill/>
          <a:ln>
            <a:noFill/>
          </a:ln>
        </p:spPr>
      </p:pic>
      <p:grpSp>
        <p:nvGrpSpPr>
          <p:cNvPr id="129" name="Google Shape;129;p21"/>
          <p:cNvGrpSpPr/>
          <p:nvPr/>
        </p:nvGrpSpPr>
        <p:grpSpPr>
          <a:xfrm>
            <a:off x="5350100" y="2390988"/>
            <a:ext cx="2843150" cy="2420475"/>
            <a:chOff x="2271625" y="2723025"/>
            <a:chExt cx="2843150" cy="2420475"/>
          </a:xfrm>
        </p:grpSpPr>
        <p:sp>
          <p:nvSpPr>
            <p:cNvPr id="130" name="Google Shape;130;p21"/>
            <p:cNvSpPr txBox="1"/>
            <p:nvPr/>
          </p:nvSpPr>
          <p:spPr>
            <a:xfrm>
              <a:off x="2271625" y="2723025"/>
              <a:ext cx="318300" cy="154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595959"/>
                  </a:solidFill>
                </a:rPr>
                <a:t>D</a:t>
              </a:r>
              <a:endParaRPr sz="1800">
                <a:solidFill>
                  <a:srgbClr val="595959"/>
                </a:solidFill>
              </a:endParaRPr>
            </a:p>
            <a:p>
              <a:pPr indent="0" lvl="0" marL="0" rtl="0" algn="l">
                <a:spcBef>
                  <a:spcPts val="0"/>
                </a:spcBef>
                <a:spcAft>
                  <a:spcPts val="0"/>
                </a:spcAft>
                <a:buNone/>
              </a:pPr>
              <a:r>
                <a:rPr lang="en-GB" sz="1800">
                  <a:solidFill>
                    <a:srgbClr val="595959"/>
                  </a:solidFill>
                </a:rPr>
                <a:t>E</a:t>
              </a:r>
              <a:endParaRPr sz="1800">
                <a:solidFill>
                  <a:srgbClr val="595959"/>
                </a:solidFill>
              </a:endParaRPr>
            </a:p>
            <a:p>
              <a:pPr indent="0" lvl="0" marL="0" rtl="0" algn="l">
                <a:spcBef>
                  <a:spcPts val="0"/>
                </a:spcBef>
                <a:spcAft>
                  <a:spcPts val="0"/>
                </a:spcAft>
                <a:buNone/>
              </a:pPr>
              <a:r>
                <a:rPr lang="en-GB" sz="1800">
                  <a:solidFill>
                    <a:srgbClr val="595959"/>
                  </a:solidFill>
                </a:rPr>
                <a:t>P</a:t>
              </a:r>
              <a:endParaRPr sz="1800">
                <a:solidFill>
                  <a:srgbClr val="595959"/>
                </a:solidFill>
              </a:endParaRPr>
            </a:p>
            <a:p>
              <a:pPr indent="0" lvl="0" marL="0" rtl="0" algn="l">
                <a:spcBef>
                  <a:spcPts val="0"/>
                </a:spcBef>
                <a:spcAft>
                  <a:spcPts val="0"/>
                </a:spcAft>
                <a:buNone/>
              </a:pPr>
              <a:r>
                <a:rPr lang="en-GB" sz="1800">
                  <a:solidFill>
                    <a:srgbClr val="595959"/>
                  </a:solidFill>
                </a:rPr>
                <a:t>T</a:t>
              </a:r>
              <a:endParaRPr sz="1800">
                <a:solidFill>
                  <a:srgbClr val="595959"/>
                </a:solidFill>
              </a:endParaRPr>
            </a:p>
            <a:p>
              <a:pPr indent="0" lvl="0" marL="0" rtl="0" algn="l">
                <a:spcBef>
                  <a:spcPts val="0"/>
                </a:spcBef>
                <a:spcAft>
                  <a:spcPts val="0"/>
                </a:spcAft>
                <a:buNone/>
              </a:pPr>
              <a:r>
                <a:rPr lang="en-GB" sz="1800">
                  <a:solidFill>
                    <a:srgbClr val="595959"/>
                  </a:solidFill>
                </a:rPr>
                <a:t>H</a:t>
              </a:r>
              <a:endParaRPr sz="1800">
                <a:solidFill>
                  <a:srgbClr val="595959"/>
                </a:solidFill>
              </a:endParaRPr>
            </a:p>
            <a:p>
              <a:pPr indent="0" lvl="0" marL="0" rtl="0" algn="l">
                <a:spcBef>
                  <a:spcPts val="0"/>
                </a:spcBef>
                <a:spcAft>
                  <a:spcPts val="0"/>
                </a:spcAft>
                <a:buNone/>
              </a:pPr>
              <a:r>
                <a:t/>
              </a:r>
              <a:endParaRPr sz="1800">
                <a:solidFill>
                  <a:srgbClr val="595959"/>
                </a:solidFill>
              </a:endParaRPr>
            </a:p>
          </p:txBody>
        </p:sp>
        <p:sp>
          <p:nvSpPr>
            <p:cNvPr id="131" name="Google Shape;131;p21"/>
            <p:cNvSpPr txBox="1"/>
            <p:nvPr/>
          </p:nvSpPr>
          <p:spPr>
            <a:xfrm>
              <a:off x="3991275" y="4815000"/>
              <a:ext cx="1123500" cy="3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595959"/>
                  </a:solidFill>
                </a:rPr>
                <a:t> TIME</a:t>
              </a:r>
              <a:endParaRPr sz="1800">
                <a:solidFill>
                  <a:srgbClr val="595959"/>
                </a:solidFill>
              </a:endParaRPr>
            </a:p>
          </p:txBody>
        </p:sp>
      </p:grpSp>
      <p:cxnSp>
        <p:nvCxnSpPr>
          <p:cNvPr id="132" name="Google Shape;132;p21"/>
          <p:cNvCxnSpPr/>
          <p:nvPr/>
        </p:nvCxnSpPr>
        <p:spPr>
          <a:xfrm>
            <a:off x="6884875" y="1991875"/>
            <a:ext cx="509100" cy="180300"/>
          </a:xfrm>
          <a:prstGeom prst="straightConnector1">
            <a:avLst/>
          </a:prstGeom>
          <a:noFill/>
          <a:ln cap="flat" cmpd="sng" w="9525">
            <a:solidFill>
              <a:schemeClr val="dk2"/>
            </a:solidFill>
            <a:prstDash val="solid"/>
            <a:round/>
            <a:headEnd len="med" w="med" type="none"/>
            <a:tailEnd len="med" w="med" type="triangle"/>
          </a:ln>
        </p:spPr>
      </p:cxnSp>
      <p:sp>
        <p:nvSpPr>
          <p:cNvPr id="133" name="Google Shape;133;p21"/>
          <p:cNvSpPr txBox="1"/>
          <p:nvPr/>
        </p:nvSpPr>
        <p:spPr>
          <a:xfrm>
            <a:off x="5633550" y="1622275"/>
            <a:ext cx="1813500" cy="51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900">
                <a:solidFill>
                  <a:schemeClr val="dk2"/>
                </a:solidFill>
                <a:latin typeface="Open Sans"/>
                <a:ea typeface="Open Sans"/>
                <a:cs typeface="Open Sans"/>
                <a:sym typeface="Open Sans"/>
              </a:rPr>
              <a:t>Example of a single observation for 6 time steps</a:t>
            </a:r>
            <a:endParaRPr b="1" sz="900">
              <a:solidFill>
                <a:schemeClr val="dk2"/>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